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68"/>
  </p:notesMasterIdLst>
  <p:handoutMasterIdLst>
    <p:handoutMasterId r:id="rId69"/>
  </p:handoutMasterIdLst>
  <p:sldIdLst>
    <p:sldId id="330" r:id="rId2"/>
    <p:sldId id="348" r:id="rId3"/>
    <p:sldId id="417" r:id="rId4"/>
    <p:sldId id="349" r:id="rId5"/>
    <p:sldId id="350" r:id="rId6"/>
    <p:sldId id="411" r:id="rId7"/>
    <p:sldId id="352" r:id="rId8"/>
    <p:sldId id="353" r:id="rId9"/>
    <p:sldId id="354" r:id="rId10"/>
    <p:sldId id="421" r:id="rId11"/>
    <p:sldId id="356" r:id="rId12"/>
    <p:sldId id="357" r:id="rId13"/>
    <p:sldId id="358" r:id="rId14"/>
    <p:sldId id="360" r:id="rId15"/>
    <p:sldId id="359" r:id="rId16"/>
    <p:sldId id="413" r:id="rId17"/>
    <p:sldId id="420" r:id="rId18"/>
    <p:sldId id="361" r:id="rId19"/>
    <p:sldId id="404" r:id="rId20"/>
    <p:sldId id="403" r:id="rId21"/>
    <p:sldId id="422" r:id="rId22"/>
    <p:sldId id="423" r:id="rId23"/>
    <p:sldId id="363" r:id="rId24"/>
    <p:sldId id="364" r:id="rId25"/>
    <p:sldId id="408" r:id="rId26"/>
    <p:sldId id="429" r:id="rId27"/>
    <p:sldId id="430" r:id="rId28"/>
    <p:sldId id="419" r:id="rId29"/>
    <p:sldId id="375" r:id="rId30"/>
    <p:sldId id="426" r:id="rId31"/>
    <p:sldId id="427" r:id="rId32"/>
    <p:sldId id="374" r:id="rId33"/>
    <p:sldId id="376" r:id="rId34"/>
    <p:sldId id="377" r:id="rId35"/>
    <p:sldId id="378" r:id="rId36"/>
    <p:sldId id="379" r:id="rId37"/>
    <p:sldId id="380" r:id="rId38"/>
    <p:sldId id="381" r:id="rId39"/>
    <p:sldId id="366" r:id="rId40"/>
    <p:sldId id="385" r:id="rId41"/>
    <p:sldId id="391" r:id="rId42"/>
    <p:sldId id="400" r:id="rId43"/>
    <p:sldId id="434" r:id="rId44"/>
    <p:sldId id="424" r:id="rId45"/>
    <p:sldId id="367" r:id="rId46"/>
    <p:sldId id="369" r:id="rId47"/>
    <p:sldId id="370" r:id="rId48"/>
    <p:sldId id="414" r:id="rId49"/>
    <p:sldId id="371" r:id="rId50"/>
    <p:sldId id="372" r:id="rId51"/>
    <p:sldId id="425" r:id="rId52"/>
    <p:sldId id="386" r:id="rId53"/>
    <p:sldId id="432" r:id="rId54"/>
    <p:sldId id="398" r:id="rId55"/>
    <p:sldId id="389" r:id="rId56"/>
    <p:sldId id="390" r:id="rId57"/>
    <p:sldId id="401" r:id="rId58"/>
    <p:sldId id="431" r:id="rId59"/>
    <p:sldId id="402" r:id="rId60"/>
    <p:sldId id="387" r:id="rId61"/>
    <p:sldId id="392" r:id="rId62"/>
    <p:sldId id="436" r:id="rId63"/>
    <p:sldId id="394" r:id="rId64"/>
    <p:sldId id="395" r:id="rId65"/>
    <p:sldId id="396" r:id="rId66"/>
    <p:sldId id="331" r:id="rId67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6" autoAdjust="0"/>
    <p:restoredTop sz="94667"/>
  </p:normalViewPr>
  <p:slideViewPr>
    <p:cSldViewPr snapToGrid="0">
      <p:cViewPr varScale="1">
        <p:scale>
          <a:sx n="109" d="100"/>
          <a:sy n="109" d="100"/>
        </p:scale>
        <p:origin x="1680" y="108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2121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43EEFE5-6DA2-40BF-A0EC-25CFBBE7FBB4}" type="slidenum">
              <a:rPr lang="en-US" altLang="en-US" sz="1200"/>
              <a:pPr/>
              <a:t>62</a:t>
            </a:fld>
            <a:endParaRPr lang="en-US" altLang="en-US" sz="120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0014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66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159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699" y="1233488"/>
            <a:ext cx="8101671" cy="2123029"/>
          </a:xfrm>
        </p:spPr>
        <p:txBody>
          <a:bodyPr/>
          <a:lstStyle/>
          <a:p>
            <a:r>
              <a:rPr lang="en-US" altLang="en-US" dirty="0"/>
              <a:t>Computer-system operation</a:t>
            </a:r>
          </a:p>
          <a:p>
            <a:pPr lvl="1"/>
            <a:r>
              <a:rPr lang="en-US" altLang="en-US" dirty="0"/>
              <a:t>One or more CPUs, device controllers connect through common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dirty="0"/>
              <a:t> providing access to shared memory</a:t>
            </a:r>
          </a:p>
          <a:p>
            <a:pPr lvl="1"/>
            <a:r>
              <a:rPr lang="en-US" altLang="en-US" dirty="0"/>
              <a:t>Concurrent execution of CPUs and devices </a:t>
            </a:r>
            <a:r>
              <a:rPr lang="en-US" altLang="en-US" dirty="0">
                <a:solidFill>
                  <a:srgbClr val="FF0000"/>
                </a:solidFill>
              </a:rPr>
              <a:t>competing for memory </a:t>
            </a:r>
            <a:r>
              <a:rPr lang="en-US" altLang="en-US" dirty="0" smtClean="0">
                <a:solidFill>
                  <a:srgbClr val="FF0000"/>
                </a:solidFill>
              </a:rPr>
              <a:t>cycles</a:t>
            </a:r>
          </a:p>
          <a:p>
            <a:pPr lvl="1"/>
            <a:r>
              <a:rPr lang="en-US" dirty="0" smtClean="0"/>
              <a:t>Memory controller </a:t>
            </a:r>
            <a:r>
              <a:rPr lang="en-US" dirty="0">
                <a:solidFill>
                  <a:srgbClr val="FF0000"/>
                </a:solidFill>
              </a:rPr>
              <a:t>synchronizes </a:t>
            </a:r>
            <a:r>
              <a:rPr lang="en-US" dirty="0" smtClean="0">
                <a:solidFill>
                  <a:srgbClr val="FF0000"/>
                </a:solidFill>
              </a:rPr>
              <a:t>orderly access </a:t>
            </a:r>
            <a:r>
              <a:rPr lang="en-US" dirty="0" smtClean="0"/>
              <a:t>to the shared memory</a:t>
            </a:r>
            <a:r>
              <a:rPr lang="en-US" dirty="0"/>
              <a:t>.</a:t>
            </a:r>
            <a:endParaRPr lang="en-US" altLang="en-US" dirty="0">
              <a:solidFill>
                <a:srgbClr val="FF0000"/>
              </a:solidFill>
            </a:endParaRP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566" y="3549558"/>
            <a:ext cx="5632566" cy="2747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dirty="0"/>
              <a:t>I/O devices and the CPU can </a:t>
            </a:r>
            <a:r>
              <a:rPr lang="en-US" altLang="en-US" dirty="0">
                <a:solidFill>
                  <a:srgbClr val="FF0000"/>
                </a:solidFill>
              </a:rPr>
              <a:t>execute concurrently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Each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 controller </a:t>
            </a:r>
            <a:r>
              <a:rPr lang="en-US" altLang="en-US" dirty="0"/>
              <a:t>is in charge of a particular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 type </a:t>
            </a:r>
            <a:r>
              <a:rPr lang="en-US" altLang="en-US" dirty="0" smtClean="0"/>
              <a:t>(</a:t>
            </a:r>
            <a:r>
              <a:rPr lang="en-US" dirty="0"/>
              <a:t>a disk drive, audio device, or graphics display</a:t>
            </a:r>
            <a:r>
              <a:rPr lang="en-US" altLang="en-US" dirty="0" smtClean="0"/>
              <a:t>)</a:t>
            </a:r>
            <a:endParaRPr lang="en-US" altLang="en-US" sz="800" dirty="0"/>
          </a:p>
          <a:p>
            <a:r>
              <a:rPr lang="en-US" altLang="en-US" dirty="0"/>
              <a:t>Each device controller has a </a:t>
            </a:r>
            <a:r>
              <a:rPr lang="en-US" altLang="en-US" i="1" dirty="0">
                <a:solidFill>
                  <a:srgbClr val="FF0000"/>
                </a:solidFill>
              </a:rPr>
              <a:t>local </a:t>
            </a:r>
            <a:r>
              <a:rPr lang="en-US" altLang="en-US" i="1" dirty="0" smtClean="0">
                <a:solidFill>
                  <a:srgbClr val="FF0000"/>
                </a:solidFill>
              </a:rPr>
              <a:t>buffer and </a:t>
            </a:r>
            <a:r>
              <a:rPr lang="en-IN" dirty="0"/>
              <a:t>set of </a:t>
            </a:r>
            <a:r>
              <a:rPr lang="en-IN" i="1" dirty="0">
                <a:solidFill>
                  <a:srgbClr val="FF0000"/>
                </a:solidFill>
              </a:rPr>
              <a:t>special-purpose </a:t>
            </a:r>
            <a:r>
              <a:rPr lang="en-IN" i="1" dirty="0" smtClean="0">
                <a:solidFill>
                  <a:srgbClr val="FF0000"/>
                </a:solidFill>
              </a:rPr>
              <a:t>registers</a:t>
            </a:r>
          </a:p>
          <a:p>
            <a:r>
              <a:rPr lang="en-US" dirty="0"/>
              <a:t>The device controller is responsible for moving the data between the </a:t>
            </a:r>
            <a:r>
              <a:rPr lang="en-US" i="1" dirty="0">
                <a:solidFill>
                  <a:srgbClr val="FF0000"/>
                </a:solidFill>
              </a:rPr>
              <a:t>concern devices</a:t>
            </a:r>
            <a:r>
              <a:rPr lang="en-US" dirty="0"/>
              <a:t> and its </a:t>
            </a:r>
            <a:r>
              <a:rPr lang="en-US" dirty="0">
                <a:solidFill>
                  <a:srgbClr val="FF0000"/>
                </a:solidFill>
              </a:rPr>
              <a:t>local buffer storage</a:t>
            </a:r>
            <a:r>
              <a:rPr lang="en-US" dirty="0"/>
              <a:t>.</a:t>
            </a:r>
            <a:endParaRPr lang="en-US" altLang="en-US" i="1" dirty="0">
              <a:solidFill>
                <a:srgbClr val="FF0000"/>
              </a:solidFill>
            </a:endParaRPr>
          </a:p>
          <a:p>
            <a:r>
              <a:rPr lang="en-US" altLang="en-US" dirty="0"/>
              <a:t>Typically, operating systems have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dirty="0"/>
              <a:t>for each device </a:t>
            </a:r>
            <a:r>
              <a:rPr lang="en-US" altLang="en-US" dirty="0" smtClean="0"/>
              <a:t>controller.</a:t>
            </a:r>
          </a:p>
          <a:p>
            <a:r>
              <a:rPr lang="en-US" altLang="en-US" dirty="0" smtClean="0"/>
              <a:t>CPU </a:t>
            </a:r>
            <a:r>
              <a:rPr lang="en-US" altLang="en-US" dirty="0"/>
              <a:t>moves data from/to main memory to/from local buffers</a:t>
            </a:r>
            <a:endParaRPr lang="en-US" altLang="en-US" sz="800" dirty="0"/>
          </a:p>
          <a:p>
            <a:r>
              <a:rPr lang="en-US" altLang="en-US" dirty="0"/>
              <a:t>Device controller informs CPU that it has finished its operation by causing an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dirty="0"/>
              <a:t>An operating system is </a:t>
            </a:r>
            <a:r>
              <a:rPr lang="en-US" altLang="en-US" b="1" dirty="0">
                <a:solidFill>
                  <a:srgbClr val="006699"/>
                </a:solidFill>
              </a:rPr>
              <a:t>interrupt driven</a:t>
            </a:r>
            <a:endParaRPr lang="en-US" altLang="en-US" dirty="0"/>
          </a:p>
          <a:p>
            <a:r>
              <a:rPr lang="en-US" altLang="en-US" dirty="0"/>
              <a:t>Interrupt transfers control to the </a:t>
            </a:r>
            <a:r>
              <a:rPr lang="en-US" altLang="en-US" b="1" dirty="0">
                <a:solidFill>
                  <a:srgbClr val="FF0000"/>
                </a:solidFill>
              </a:rPr>
              <a:t>interrupt service routine (ISR) </a:t>
            </a:r>
            <a:r>
              <a:rPr lang="en-US" altLang="en-US" dirty="0"/>
              <a:t>generally, through 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dirty="0"/>
              <a:t>, which contains the </a:t>
            </a:r>
            <a:r>
              <a:rPr lang="en-US" altLang="en-US" dirty="0">
                <a:solidFill>
                  <a:srgbClr val="FF0000"/>
                </a:solidFill>
              </a:rPr>
              <a:t>addresses of all the service routines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Interrupt architecture must save the </a:t>
            </a:r>
            <a:r>
              <a:rPr lang="en-US" altLang="en-US" dirty="0">
                <a:solidFill>
                  <a:srgbClr val="FF0000"/>
                </a:solidFill>
              </a:rPr>
              <a:t>address of the interrupted instruction</a:t>
            </a:r>
            <a:endParaRPr lang="en-US" altLang="en-US" sz="800" i="1" dirty="0">
              <a:solidFill>
                <a:srgbClr val="FF0000"/>
              </a:solidFill>
            </a:endParaRPr>
          </a:p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dirty="0"/>
              <a:t>is a software-generated interrupt caused either by an error or a user request</a:t>
            </a:r>
            <a:endParaRPr lang="en-US" altLang="en-US" sz="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6609234" cy="4192621"/>
          </a:xfrm>
        </p:spPr>
        <p:txBody>
          <a:bodyPr/>
          <a:lstStyle/>
          <a:p>
            <a:r>
              <a:rPr lang="en-US" altLang="en-US" dirty="0"/>
              <a:t>The operating system preserves the </a:t>
            </a:r>
            <a:r>
              <a:rPr lang="en-US" altLang="en-US" dirty="0">
                <a:solidFill>
                  <a:srgbClr val="FF0000"/>
                </a:solidFill>
              </a:rPr>
              <a:t>state of the CPU </a:t>
            </a:r>
            <a:r>
              <a:rPr lang="en-US" altLang="en-US" dirty="0"/>
              <a:t>by </a:t>
            </a:r>
            <a:r>
              <a:rPr lang="en-US" altLang="en-US" dirty="0">
                <a:solidFill>
                  <a:srgbClr val="FF0000"/>
                </a:solidFill>
              </a:rPr>
              <a:t>storing the registers </a:t>
            </a:r>
            <a:r>
              <a:rPr lang="en-US" altLang="en-US" dirty="0"/>
              <a:t>and </a:t>
            </a:r>
            <a:r>
              <a:rPr lang="en-US" altLang="en-US" dirty="0">
                <a:solidFill>
                  <a:srgbClr val="FF0000"/>
                </a:solidFill>
              </a:rPr>
              <a:t>the program counter(PC)</a:t>
            </a:r>
          </a:p>
          <a:p>
            <a:r>
              <a:rPr lang="en-US" altLang="en-US" dirty="0"/>
              <a:t>Determines which type of interrupt has occurred: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Separate segments of code </a:t>
            </a:r>
            <a:r>
              <a:rPr lang="en-US" altLang="en-US" dirty="0"/>
              <a:t>determine </a:t>
            </a:r>
            <a:r>
              <a:rPr lang="en-US" altLang="en-US" dirty="0">
                <a:solidFill>
                  <a:srgbClr val="FF0000"/>
                </a:solidFill>
              </a:rPr>
              <a:t>what action should be taken</a:t>
            </a:r>
            <a:r>
              <a:rPr lang="en-US" altLang="en-US" dirty="0"/>
              <a:t> for each type of interrupt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Interrupt-drive 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720" y="1157212"/>
            <a:ext cx="4584601" cy="4518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385" y="1233489"/>
            <a:ext cx="3978335" cy="5301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</a:defRPr>
            </a:lvl5pPr>
            <a:lvl6pPr marL="2228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6860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1432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004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algn="just"/>
            <a:r>
              <a:rPr lang="en-IN" dirty="0"/>
              <a:t>CPU senses </a:t>
            </a:r>
            <a:r>
              <a:rPr lang="en-IN" b="1" dirty="0" smtClean="0">
                <a:solidFill>
                  <a:srgbClr val="006699"/>
                </a:solidFill>
              </a:rPr>
              <a:t>interrupt-request </a:t>
            </a:r>
            <a:r>
              <a:rPr lang="en-IN" b="1" dirty="0">
                <a:solidFill>
                  <a:srgbClr val="006699"/>
                </a:solidFill>
              </a:rPr>
              <a:t>line</a:t>
            </a:r>
            <a:r>
              <a:rPr lang="en-IN" dirty="0" smtClean="0"/>
              <a:t> after </a:t>
            </a:r>
            <a:r>
              <a:rPr lang="en-IN" dirty="0"/>
              <a:t>executing every </a:t>
            </a:r>
            <a:r>
              <a:rPr lang="en-IN" dirty="0" smtClean="0"/>
              <a:t>instruction.</a:t>
            </a:r>
          </a:p>
          <a:p>
            <a:pPr algn="just"/>
            <a:r>
              <a:rPr lang="en-US" altLang="en-US" kern="0" dirty="0"/>
              <a:t>When the CPU </a:t>
            </a:r>
            <a:r>
              <a:rPr lang="en-US" altLang="en-US" kern="0" dirty="0" smtClean="0"/>
              <a:t>detects an interrupt, </a:t>
            </a:r>
            <a:r>
              <a:rPr lang="en-US" dirty="0"/>
              <a:t>reads the interrupt number and jumps to the </a:t>
            </a:r>
            <a:r>
              <a:rPr lang="en-US" b="1" dirty="0">
                <a:solidFill>
                  <a:srgbClr val="006699"/>
                </a:solidFill>
              </a:rPr>
              <a:t>interrupt-handler routine</a:t>
            </a:r>
            <a:r>
              <a:rPr lang="en-US" dirty="0" smtClean="0"/>
              <a:t>.</a:t>
            </a:r>
          </a:p>
          <a:p>
            <a:pPr lvl="1" algn="just"/>
            <a:r>
              <a:rPr lang="en-IN" sz="1400" dirty="0" smtClean="0"/>
              <a:t>Device </a:t>
            </a:r>
            <a:r>
              <a:rPr lang="en-IN" sz="1400" dirty="0"/>
              <a:t>controller </a:t>
            </a:r>
            <a:r>
              <a:rPr lang="en-IN" sz="1400" b="1" dirty="0"/>
              <a:t>raises</a:t>
            </a:r>
            <a:r>
              <a:rPr lang="en-IN" sz="1400" dirty="0"/>
              <a:t> an </a:t>
            </a:r>
            <a:r>
              <a:rPr lang="en-IN" sz="1400" dirty="0" smtClean="0"/>
              <a:t>interrupt</a:t>
            </a:r>
            <a:endParaRPr lang="en-US" sz="1400" dirty="0"/>
          </a:p>
          <a:p>
            <a:pPr lvl="1" algn="just"/>
            <a:r>
              <a:rPr lang="en-IN" sz="1400" dirty="0"/>
              <a:t>CPU </a:t>
            </a:r>
            <a:r>
              <a:rPr lang="en-IN" sz="1400" b="1" dirty="0"/>
              <a:t>catches</a:t>
            </a:r>
            <a:r>
              <a:rPr lang="en-IN" sz="1400" dirty="0"/>
              <a:t> the </a:t>
            </a:r>
            <a:r>
              <a:rPr lang="en-IN" sz="1400" dirty="0" smtClean="0"/>
              <a:t>interrupt</a:t>
            </a:r>
          </a:p>
          <a:p>
            <a:pPr lvl="1" algn="just"/>
            <a:r>
              <a:rPr lang="en-US" sz="1400" dirty="0" smtClean="0"/>
              <a:t>CPU </a:t>
            </a:r>
            <a:r>
              <a:rPr lang="en-US" sz="1400" b="1" dirty="0" smtClean="0"/>
              <a:t>dispatches</a:t>
            </a:r>
            <a:r>
              <a:rPr lang="en-US" sz="1400" dirty="0" smtClean="0"/>
              <a:t> </a:t>
            </a:r>
            <a:r>
              <a:rPr lang="en-US" sz="1400" dirty="0"/>
              <a:t>it to the interrupt </a:t>
            </a:r>
            <a:r>
              <a:rPr lang="en-US" sz="1400" dirty="0" smtClean="0"/>
              <a:t>handler</a:t>
            </a:r>
          </a:p>
          <a:p>
            <a:pPr lvl="1" algn="just"/>
            <a:r>
              <a:rPr lang="en-IN" sz="1400" dirty="0"/>
              <a:t>handler clears the interrupt </a:t>
            </a:r>
            <a:r>
              <a:rPr lang="en-IN" sz="1400" dirty="0" smtClean="0"/>
              <a:t>and </a:t>
            </a:r>
            <a:r>
              <a:rPr lang="en-US" sz="1400" dirty="0"/>
              <a:t>executes a </a:t>
            </a:r>
            <a:r>
              <a:rPr lang="en-US" sz="1400" b="1" i="1" dirty="0" err="1" smtClean="0"/>
              <a:t>return_from</a:t>
            </a:r>
            <a:r>
              <a:rPr lang="en-US" sz="1400" b="1" i="1" dirty="0" err="1"/>
              <a:t>_</a:t>
            </a:r>
            <a:r>
              <a:rPr lang="en-US" sz="1400" b="1" i="1" dirty="0" err="1" smtClean="0"/>
              <a:t>interrupt</a:t>
            </a:r>
            <a:r>
              <a:rPr lang="en-US" sz="1400" dirty="0" smtClean="0"/>
              <a:t> instruction </a:t>
            </a:r>
            <a:r>
              <a:rPr lang="en-IN" sz="1400" dirty="0"/>
              <a:t>to return the </a:t>
            </a:r>
            <a:r>
              <a:rPr lang="en-IN" sz="1400" dirty="0" smtClean="0"/>
              <a:t>CPU.</a:t>
            </a:r>
          </a:p>
          <a:p>
            <a:pPr algn="just"/>
            <a:r>
              <a:rPr lang="en-IN" kern="0" dirty="0"/>
              <a:t>In modern computer hardware </a:t>
            </a:r>
            <a:r>
              <a:rPr lang="en-IN" b="1" dirty="0">
                <a:solidFill>
                  <a:srgbClr val="006699"/>
                </a:solidFill>
              </a:rPr>
              <a:t>interrupt-controller hardware </a:t>
            </a:r>
            <a:r>
              <a:rPr lang="en-US" kern="0" dirty="0"/>
              <a:t>distinguish between </a:t>
            </a:r>
            <a:r>
              <a:rPr lang="en-US" kern="0" dirty="0" smtClean="0"/>
              <a:t>high and </a:t>
            </a:r>
            <a:r>
              <a:rPr lang="en-US" kern="0" dirty="0"/>
              <a:t>low-priority.</a:t>
            </a:r>
            <a:endParaRPr lang="en-US" altLang="en-US" kern="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6618153" cy="43519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After I/O starts, control returns to user program 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After I/O starts, control returns to user program without waiting 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After I/O starts, control returns to user program 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Wait instruction </a:t>
            </a:r>
            <a:r>
              <a:rPr lang="en-US" altLang="en-US" dirty="0">
                <a:solidFill>
                  <a:srgbClr val="FF0000"/>
                </a:solidFill>
              </a:rPr>
              <a:t>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00B050"/>
                </a:solidFill>
              </a:rPr>
              <a:t>At most one I/O request is outstanding at a time</a:t>
            </a:r>
            <a:r>
              <a:rPr lang="en-US" altLang="en-US" dirty="0"/>
              <a:t>, no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After I/O starts, control returns to user program without waiting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 call </a:t>
            </a:r>
            <a:r>
              <a:rPr lang="en-US" altLang="en-US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dirty="0"/>
              <a:t>contains entry for each I/O device indicating its </a:t>
            </a:r>
            <a:r>
              <a:rPr lang="en-US" altLang="en-US" dirty="0">
                <a:solidFill>
                  <a:srgbClr val="FF0000"/>
                </a:solidFill>
              </a:rPr>
              <a:t>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5637213"/>
            <a:ext cx="28749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400" i="1" dirty="0"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8025" y="1352550"/>
            <a:ext cx="5122863" cy="408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dirty="0"/>
              <a:t>Describe the </a:t>
            </a:r>
            <a:r>
              <a:rPr lang="en-US" altLang="en-US" dirty="0">
                <a:solidFill>
                  <a:srgbClr val="FF0000"/>
                </a:solidFill>
              </a:rPr>
              <a:t>general organization of a computer system </a:t>
            </a:r>
            <a:r>
              <a:rPr lang="en-US" altLang="en-US" dirty="0"/>
              <a:t>and the role of interrupts</a:t>
            </a:r>
          </a:p>
          <a:p>
            <a:r>
              <a:rPr lang="en-US" altLang="en-US" dirty="0"/>
              <a:t>Describe the </a:t>
            </a:r>
            <a:r>
              <a:rPr lang="en-US" altLang="en-US" dirty="0">
                <a:solidFill>
                  <a:srgbClr val="FF0000"/>
                </a:solidFill>
              </a:rPr>
              <a:t>components in a modern</a:t>
            </a:r>
            <a:r>
              <a:rPr lang="en-US" altLang="en-US" dirty="0"/>
              <a:t>, multiprocessor computer system</a:t>
            </a:r>
          </a:p>
          <a:p>
            <a:r>
              <a:rPr lang="en-US" altLang="en-US" dirty="0"/>
              <a:t>Illustrate the transition from </a:t>
            </a:r>
            <a:r>
              <a:rPr lang="en-US" altLang="en-US" dirty="0">
                <a:solidFill>
                  <a:srgbClr val="FF0000"/>
                </a:solidFill>
              </a:rPr>
              <a:t>user mode to kernel mode</a:t>
            </a:r>
          </a:p>
          <a:p>
            <a:r>
              <a:rPr lang="en-US" altLang="en-US" dirty="0"/>
              <a:t>Discuss how operating systems are </a:t>
            </a:r>
            <a:r>
              <a:rPr lang="en-US" altLang="en-US" dirty="0">
                <a:solidFill>
                  <a:srgbClr val="FF0000"/>
                </a:solidFill>
              </a:rPr>
              <a:t>used in various computing environments</a:t>
            </a:r>
          </a:p>
          <a:p>
            <a:r>
              <a:rPr lang="en-US" altLang="en-US" dirty="0"/>
              <a:t>Provide examples of </a:t>
            </a:r>
            <a:r>
              <a:rPr lang="en-US" altLang="en-US" dirty="0">
                <a:solidFill>
                  <a:srgbClr val="FF0000"/>
                </a:solidFill>
              </a:rPr>
              <a:t>free and open-source operating systems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6813550" cy="4056969"/>
          </a:xfrm>
        </p:spPr>
        <p:txBody>
          <a:bodyPr/>
          <a:lstStyle/>
          <a:p>
            <a:r>
              <a:rPr lang="en-US" altLang="en-US" dirty="0"/>
              <a:t>Used for </a:t>
            </a:r>
            <a:r>
              <a:rPr lang="en-US" altLang="en-US" dirty="0">
                <a:solidFill>
                  <a:srgbClr val="FF0000"/>
                </a:solidFill>
              </a:rPr>
              <a:t>high-speed I/O devices </a:t>
            </a:r>
            <a:r>
              <a:rPr lang="en-US" altLang="en-US" dirty="0"/>
              <a:t>able to transmit information at close to memory speeds</a:t>
            </a:r>
          </a:p>
          <a:p>
            <a:r>
              <a:rPr lang="en-US" altLang="en-US" dirty="0"/>
              <a:t>Device controller </a:t>
            </a:r>
            <a:r>
              <a:rPr lang="en-US" altLang="en-US" dirty="0">
                <a:solidFill>
                  <a:srgbClr val="FF0000"/>
                </a:solidFill>
              </a:rPr>
              <a:t>transfers blocks of data </a:t>
            </a:r>
            <a:r>
              <a:rPr lang="en-US" altLang="en-US" dirty="0"/>
              <a:t>from </a:t>
            </a:r>
            <a:r>
              <a:rPr lang="en-US" altLang="en-US" dirty="0">
                <a:solidFill>
                  <a:srgbClr val="FF0000"/>
                </a:solidFill>
              </a:rPr>
              <a:t>buffer storage directly to main memory </a:t>
            </a:r>
            <a:r>
              <a:rPr lang="en-US" altLang="en-US" dirty="0"/>
              <a:t>without </a:t>
            </a:r>
            <a:r>
              <a:rPr lang="en-US" altLang="en-US" dirty="0">
                <a:solidFill>
                  <a:srgbClr val="FF0000"/>
                </a:solidFill>
              </a:rPr>
              <a:t>CPU intervention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Only one interrupt is generated per block</a:t>
            </a:r>
            <a:r>
              <a:rPr lang="en-US" altLang="en-US" dirty="0"/>
              <a:t>, rather than the one interrupt per byte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1700" dirty="0"/>
              <a:t>Main memory – only large storage media that </a:t>
            </a:r>
            <a:r>
              <a:rPr lang="en-US" altLang="en-US" sz="1700" dirty="0">
                <a:solidFill>
                  <a:srgbClr val="FF0000"/>
                </a:solidFill>
              </a:rPr>
              <a:t>the CPU can access directly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Random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access Memory</a:t>
            </a:r>
            <a:endParaRPr lang="en-US" altLang="en-US" b="1" dirty="0">
              <a:solidFill>
                <a:srgbClr val="006699"/>
              </a:solidFill>
              <a:latin typeface="+mj-lt"/>
            </a:endParaRPr>
          </a:p>
          <a:p>
            <a:pPr lvl="1"/>
            <a:r>
              <a:rPr lang="en-US" altLang="en-US" sz="1600" dirty="0"/>
              <a:t>Typically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dirty="0" smtClean="0"/>
              <a:t>Commonly implemented using a </a:t>
            </a:r>
            <a:r>
              <a:rPr lang="en-US" altLang="en-US" dirty="0"/>
              <a:t>semiconductor </a:t>
            </a:r>
            <a:r>
              <a:rPr lang="en-US" altLang="en-US" dirty="0" smtClean="0"/>
              <a:t>technology called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Dynamic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Random-access Memory (DRAM)</a:t>
            </a:r>
          </a:p>
          <a:p>
            <a:r>
              <a:rPr lang="en-US" altLang="en-US" sz="1700" dirty="0"/>
              <a:t>Secondary storage – extension of main memory that provides large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17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9455"/>
            <a:ext cx="6905398" cy="4441370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1700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1700" dirty="0"/>
              <a:t>) – rigid metal or glass platters covered with magnetic recording material </a:t>
            </a:r>
          </a:p>
          <a:p>
            <a:pPr lvl="1"/>
            <a:r>
              <a:rPr lang="en-US" altLang="en-US" sz="1600" dirty="0"/>
              <a:t>Disk surface is </a:t>
            </a:r>
            <a:r>
              <a:rPr lang="en-US" altLang="en-US" sz="1600" dirty="0">
                <a:solidFill>
                  <a:srgbClr val="FF0000"/>
                </a:solidFill>
              </a:rPr>
              <a:t>logically divided </a:t>
            </a:r>
            <a:r>
              <a:rPr lang="en-US" altLang="en-US" sz="1600" dirty="0"/>
              <a:t>into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 tracks</a:t>
            </a:r>
            <a:r>
              <a:rPr lang="en-US" altLang="en-US" sz="1600" dirty="0"/>
              <a:t>, which are subdivided into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1600" dirty="0"/>
              <a:t>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1600" dirty="0"/>
              <a:t>determines the </a:t>
            </a:r>
            <a:r>
              <a:rPr lang="en-US" altLang="en-US" sz="1600" dirty="0">
                <a:solidFill>
                  <a:srgbClr val="FF0000"/>
                </a:solidFill>
              </a:rPr>
              <a:t>logical interaction between the device and the computer 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sz="1700" dirty="0"/>
              <a:t>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1700" dirty="0"/>
              <a:t>)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1700" dirty="0"/>
              <a:t>devices– faster than hard disks, nonvolatile</a:t>
            </a:r>
          </a:p>
          <a:p>
            <a:pPr lvl="1"/>
            <a:r>
              <a:rPr lang="en-US" altLang="en-US" sz="1600" dirty="0" smtClean="0">
                <a:solidFill>
                  <a:srgbClr val="00B050"/>
                </a:solidFill>
              </a:rPr>
              <a:t>Becoming popular </a:t>
            </a:r>
            <a:r>
              <a:rPr lang="en-US" altLang="en-US" sz="1600" dirty="0">
                <a:solidFill>
                  <a:srgbClr val="00B050"/>
                </a:solidFill>
              </a:rPr>
              <a:t>due to its growing capacity, </a:t>
            </a:r>
            <a:r>
              <a:rPr lang="en-US" altLang="en-US" sz="1600" dirty="0" smtClean="0">
                <a:solidFill>
                  <a:srgbClr val="00B050"/>
                </a:solidFill>
              </a:rPr>
              <a:t>enhanced </a:t>
            </a:r>
            <a:r>
              <a:rPr lang="en-US" altLang="en-US" sz="1600" dirty="0">
                <a:solidFill>
                  <a:srgbClr val="00B050"/>
                </a:solidFill>
              </a:rPr>
              <a:t>performance, and declining </a:t>
            </a:r>
            <a:r>
              <a:rPr lang="en-US" altLang="en-US" sz="1600" dirty="0" smtClean="0">
                <a:solidFill>
                  <a:srgbClr val="00B050"/>
                </a:solidFill>
              </a:rPr>
              <a:t>cost</a:t>
            </a:r>
            <a:r>
              <a:rPr lang="en-US" altLang="en-US" sz="1600" dirty="0" smtClean="0"/>
              <a:t>.</a:t>
            </a:r>
          </a:p>
          <a:p>
            <a:pPr lvl="1"/>
            <a:r>
              <a:rPr lang="en-US" altLang="en-US" sz="1600" dirty="0" smtClean="0">
                <a:solidFill>
                  <a:srgbClr val="FF0000"/>
                </a:solidFill>
              </a:rPr>
              <a:t>Have </a:t>
            </a:r>
            <a:r>
              <a:rPr lang="en-US" altLang="en-US" sz="1600" dirty="0">
                <a:solidFill>
                  <a:srgbClr val="FF0000"/>
                </a:solidFill>
              </a:rPr>
              <a:t>a finite number of write/erase </a:t>
            </a:r>
            <a:r>
              <a:rPr lang="en-US" altLang="en-US" sz="1600" dirty="0" smtClean="0">
                <a:solidFill>
                  <a:srgbClr val="FF0000"/>
                </a:solidFill>
              </a:rPr>
              <a:t>cycles (WHY??)</a:t>
            </a:r>
            <a:endParaRPr lang="en-US" altLang="en-US"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124628"/>
            <a:ext cx="7810500" cy="4530725"/>
          </a:xfrm>
        </p:spPr>
        <p:txBody>
          <a:bodyPr/>
          <a:lstStyle/>
          <a:p>
            <a:r>
              <a:rPr lang="en-US" altLang="en-US" dirty="0"/>
              <a:t>Storage systems organized in hierarchy</a:t>
            </a:r>
          </a:p>
          <a:p>
            <a:pPr lvl="1"/>
            <a:r>
              <a:rPr lang="en-US" altLang="en-US" dirty="0"/>
              <a:t>Speed</a:t>
            </a:r>
          </a:p>
          <a:p>
            <a:pPr lvl="1"/>
            <a:r>
              <a:rPr lang="en-US" altLang="en-US" dirty="0"/>
              <a:t>Cost</a:t>
            </a:r>
          </a:p>
          <a:p>
            <a:pPr lvl="1"/>
            <a:r>
              <a:rPr lang="en-US" altLang="en-US" dirty="0"/>
              <a:t>Volatility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dirty="0"/>
              <a:t> – copying information into faster storage system; </a:t>
            </a:r>
            <a:r>
              <a:rPr lang="en-US" altLang="en-US" dirty="0">
                <a:solidFill>
                  <a:srgbClr val="FF0000"/>
                </a:solidFill>
              </a:rPr>
              <a:t>main memory can be viewed as a cache for secondary storage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960895"/>
            <a:ext cx="7345657" cy="551739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 OS and users </a:t>
            </a:r>
            <a:r>
              <a:rPr lang="en-US" dirty="0">
                <a:solidFill>
                  <a:srgbClr val="FF0000"/>
                </a:solidFill>
              </a:rPr>
              <a:t>share system resources</a:t>
            </a:r>
            <a:r>
              <a:rPr lang="en-US" dirty="0"/>
              <a:t>, so it's essential to distinguish </a:t>
            </a:r>
            <a:r>
              <a:rPr lang="en-US" dirty="0">
                <a:solidFill>
                  <a:srgbClr val="FF0000"/>
                </a:solidFill>
              </a:rPr>
              <a:t>OS code </a:t>
            </a:r>
            <a:r>
              <a:rPr lang="en-US" dirty="0" smtClean="0">
                <a:solidFill>
                  <a:srgbClr val="FF0000"/>
                </a:solidFill>
              </a:rPr>
              <a:t>execution </a:t>
            </a:r>
            <a:r>
              <a:rPr lang="en-US" dirty="0" smtClean="0"/>
              <a:t>from </a:t>
            </a:r>
            <a:r>
              <a:rPr lang="en-US" dirty="0" smtClean="0">
                <a:solidFill>
                  <a:srgbClr val="FF0000"/>
                </a:solidFill>
              </a:rPr>
              <a:t>user code execution</a:t>
            </a:r>
            <a:r>
              <a:rPr lang="en-US" dirty="0" smtClean="0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Dual-mode</a:t>
            </a:r>
            <a:r>
              <a:rPr lang="en-US" altLang="en-US" b="1" dirty="0" smtClean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operation allows OS to </a:t>
            </a:r>
            <a:r>
              <a:rPr lang="en-US" altLang="en-US" dirty="0" smtClean="0"/>
              <a:t>protect </a:t>
            </a:r>
            <a:r>
              <a:rPr lang="en-US" altLang="en-US" dirty="0"/>
              <a:t>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dirty="0"/>
              <a:t>and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kernel </a:t>
            </a:r>
            <a:r>
              <a:rPr lang="en-US" altLang="en-US" dirty="0"/>
              <a:t>(</a:t>
            </a:r>
            <a:r>
              <a:rPr lang="en-IN" dirty="0"/>
              <a:t>s</a:t>
            </a:r>
            <a:r>
              <a:rPr lang="en-IN" dirty="0" smtClean="0"/>
              <a:t>upervisor</a:t>
            </a:r>
            <a:r>
              <a:rPr lang="en-IN" dirty="0"/>
              <a:t>, system, or </a:t>
            </a:r>
            <a:r>
              <a:rPr lang="en-IN" dirty="0" smtClean="0"/>
              <a:t>privileged)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 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Provides ability to distinguish when </a:t>
            </a:r>
            <a:r>
              <a:rPr lang="en-US" altLang="en-US" dirty="0">
                <a:solidFill>
                  <a:srgbClr val="FF0000"/>
                </a:solidFill>
              </a:rPr>
              <a:t>system is running user code or kernel code</a:t>
            </a:r>
            <a:r>
              <a:rPr lang="en-US" altLang="en-US" dirty="0"/>
              <a:t>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When a user is running </a:t>
            </a:r>
            <a:r>
              <a:rPr lang="en-US" altLang="en-US" dirty="0">
                <a:sym typeface="Wingdings 3" panose="05040102010807070707" pitchFamily="18" charset="2"/>
              </a:rPr>
              <a:t> </a:t>
            </a:r>
            <a:r>
              <a:rPr lang="en-US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mode bit is “</a:t>
            </a:r>
            <a:r>
              <a:rPr lang="en-US" alt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user (1)”</a:t>
            </a:r>
            <a:endParaRPr lang="en-US" altLang="en-US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>
              <a:lnSpc>
                <a:spcPct val="90000"/>
              </a:lnSpc>
            </a:pPr>
            <a:r>
              <a:rPr lang="en-US" altLang="en-US" dirty="0"/>
              <a:t>When kernel code is executing </a:t>
            </a:r>
            <a:r>
              <a:rPr lang="en-US" altLang="en-US" dirty="0">
                <a:sym typeface="Wingdings 3" panose="05040102010807070707" pitchFamily="18" charset="2"/>
              </a:rPr>
              <a:t> </a:t>
            </a:r>
            <a:r>
              <a:rPr lang="en-US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mode bit is “</a:t>
            </a:r>
            <a:r>
              <a:rPr lang="en-US" alt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kernel (0)”</a:t>
            </a:r>
            <a:endParaRPr lang="en-US" altLang="en-US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How do we </a:t>
            </a:r>
            <a:r>
              <a:rPr lang="en-US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guarantee that user does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System call </a:t>
            </a:r>
            <a:r>
              <a:rPr lang="en-US" altLang="en-US" dirty="0"/>
              <a:t>changes mode to kernel, return from call resets it to user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Some instructions designated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512" y="1305890"/>
            <a:ext cx="7053262" cy="209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620373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Bootstrap program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(first program) </a:t>
            </a:r>
            <a:r>
              <a:rPr lang="en-US" altLang="en-US" dirty="0" smtClean="0"/>
              <a:t>is </a:t>
            </a:r>
            <a:r>
              <a:rPr lang="en-US" altLang="en-US" dirty="0"/>
              <a:t>loaded at power-up or reboot</a:t>
            </a:r>
          </a:p>
          <a:p>
            <a:pPr lvl="1"/>
            <a:r>
              <a:rPr lang="en-US" altLang="en-US" dirty="0"/>
              <a:t>Typically stored in ROM or EEPROM, generally known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firmware</a:t>
            </a:r>
          </a:p>
          <a:p>
            <a:pPr lvl="1"/>
            <a:r>
              <a:rPr lang="en-US" altLang="en-US" dirty="0"/>
              <a:t>Initializes all aspects of system (CPU registers, Device Controllers, etc.)</a:t>
            </a:r>
          </a:p>
          <a:p>
            <a:pPr lvl="1"/>
            <a:r>
              <a:rPr lang="en-US" altLang="en-US" dirty="0"/>
              <a:t>Loads </a:t>
            </a:r>
            <a:r>
              <a:rPr lang="en-US" altLang="en-US" dirty="0">
                <a:solidFill>
                  <a:srgbClr val="FF0000"/>
                </a:solidFill>
              </a:rPr>
              <a:t>operating system kernel </a:t>
            </a:r>
            <a:r>
              <a:rPr lang="en-US" altLang="en-US" dirty="0"/>
              <a:t>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2890568288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Bootstrap program – </a:t>
            </a:r>
            <a:r>
              <a:rPr lang="en-US" altLang="en-US" dirty="0">
                <a:solidFill>
                  <a:srgbClr val="FF0000"/>
                </a:solidFill>
              </a:rPr>
              <a:t>simple code to initialize the system</a:t>
            </a:r>
            <a:r>
              <a:rPr lang="en-US" altLang="en-US" dirty="0"/>
              <a:t>, load the kernel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Kernel loads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Starts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dirty="0"/>
              <a:t>(services provided outside of the kernel</a:t>
            </a:r>
            <a:r>
              <a:rPr lang="en-US" altLang="en-US" dirty="0" smtClean="0"/>
              <a:t>)</a:t>
            </a:r>
          </a:p>
          <a:p>
            <a:pPr>
              <a:lnSpc>
                <a:spcPct val="90000"/>
              </a:lnSpc>
            </a:pPr>
            <a:r>
              <a:rPr lang="en-US" dirty="0"/>
              <a:t>On Linux, the first system program is “</a:t>
            </a:r>
            <a:r>
              <a:rPr lang="en-US" b="1" dirty="0" err="1"/>
              <a:t>systemd</a:t>
            </a:r>
            <a:r>
              <a:rPr lang="en-US" dirty="0"/>
              <a:t>,” and it starts many other daemons.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Software interrupt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Software error (e.g., division by zero)</a:t>
            </a:r>
            <a:endParaRPr lang="en-US" altLang="en-US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dirty="0"/>
              <a:t>Request for operating system service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 </a:t>
            </a:r>
            <a:r>
              <a:rPr lang="en-US" altLang="en-US" b="1" dirty="0" smtClean="0">
                <a:solidFill>
                  <a:srgbClr val="006699"/>
                </a:solidFill>
                <a:latin typeface="+mj-lt"/>
              </a:rPr>
              <a:t>call</a:t>
            </a:r>
            <a:endParaRPr lang="en-US" altLang="en-US" b="1" dirty="0">
              <a:solidFill>
                <a:srgbClr val="006699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dirty="0"/>
              <a:t>An operating system is “fill in the blanks”</a:t>
            </a:r>
          </a:p>
          <a:p>
            <a:r>
              <a:rPr lang="en-US" altLang="en-US" dirty="0"/>
              <a:t>What about:</a:t>
            </a:r>
          </a:p>
          <a:p>
            <a:pPr lvl="1"/>
            <a:r>
              <a:rPr lang="en-US" altLang="en-US" dirty="0"/>
              <a:t>Car </a:t>
            </a:r>
          </a:p>
          <a:p>
            <a:pPr lvl="1"/>
            <a:r>
              <a:rPr lang="en-US" altLang="en-US" dirty="0"/>
              <a:t>Airplane</a:t>
            </a:r>
          </a:p>
          <a:p>
            <a:pPr lvl="1"/>
            <a:r>
              <a:rPr lang="en-US" altLang="en-US" dirty="0"/>
              <a:t>Printer</a:t>
            </a:r>
          </a:p>
          <a:p>
            <a:pPr lvl="1"/>
            <a:r>
              <a:rPr lang="en-US" altLang="en-US" dirty="0"/>
              <a:t>Washing Machine</a:t>
            </a:r>
          </a:p>
          <a:p>
            <a:pPr lvl="1"/>
            <a:r>
              <a:rPr lang="en-US" altLang="en-US" dirty="0"/>
              <a:t>Toaster</a:t>
            </a:r>
          </a:p>
          <a:p>
            <a:pPr lvl="1"/>
            <a:r>
              <a:rPr lang="en-US" alt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411477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1600" dirty="0"/>
          </a:p>
          <a:p>
            <a:pPr>
              <a:lnSpc>
                <a:spcPct val="90000"/>
              </a:lnSpc>
            </a:pPr>
            <a:r>
              <a:rPr lang="en-US" altLang="en-US" sz="1600" dirty="0"/>
              <a:t>Single user </a:t>
            </a:r>
            <a:r>
              <a:rPr lang="en-US" altLang="en-US" sz="1600" dirty="0">
                <a:solidFill>
                  <a:srgbClr val="FF0000"/>
                </a:solidFill>
              </a:rPr>
              <a:t>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1600" dirty="0"/>
              <a:t>Multiprogramming organizes jobs (</a:t>
            </a:r>
            <a:r>
              <a:rPr lang="en-US" altLang="en-US" sz="1600" dirty="0">
                <a:solidFill>
                  <a:srgbClr val="FF0000"/>
                </a:solidFill>
              </a:rPr>
              <a:t>code and data</a:t>
            </a:r>
            <a:r>
              <a:rPr lang="en-US" altLang="en-US" sz="1600" dirty="0"/>
              <a:t>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1600" dirty="0"/>
              <a:t>A </a:t>
            </a:r>
            <a:r>
              <a:rPr lang="en-US" altLang="en-US" sz="1600" dirty="0">
                <a:solidFill>
                  <a:srgbClr val="FF0000"/>
                </a:solidFill>
              </a:rPr>
              <a:t>subset of total jobs </a:t>
            </a:r>
            <a:r>
              <a:rPr lang="en-US" altLang="en-US" sz="1600" dirty="0"/>
              <a:t>in system is </a:t>
            </a:r>
            <a:r>
              <a:rPr lang="en-US" altLang="en-US" sz="1600" dirty="0">
                <a:solidFill>
                  <a:srgbClr val="FF0000"/>
                </a:solidFill>
              </a:rPr>
              <a:t>kept in memory</a:t>
            </a:r>
          </a:p>
          <a:p>
            <a:pPr>
              <a:lnSpc>
                <a:spcPct val="90000"/>
              </a:lnSpc>
            </a:pPr>
            <a:r>
              <a:rPr lang="en-US" altLang="en-US" sz="1600" dirty="0"/>
              <a:t>One job selected and run via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1600" dirty="0"/>
              <a:t>When job has to wait (for I/O for example), OS switches to another job</a:t>
            </a:r>
          </a:p>
          <a:p>
            <a:pPr>
              <a:lnSpc>
                <a:spcPct val="90000"/>
              </a:lnSpc>
            </a:pPr>
            <a:r>
              <a:rPr lang="en-US" altLang="en-US" sz="1600" dirty="0"/>
              <a:t>Completion time is </a:t>
            </a:r>
            <a:r>
              <a:rPr lang="en-US" altLang="en-US" sz="1600" dirty="0">
                <a:solidFill>
                  <a:srgbClr val="FF0000"/>
                </a:solidFill>
              </a:rPr>
              <a:t>not very critical in batch processing</a:t>
            </a:r>
            <a:r>
              <a:rPr lang="en-US" altLang="en-US" sz="1600" dirty="0"/>
              <a:t>.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Objective is to </a:t>
            </a:r>
            <a:r>
              <a:rPr lang="en-US" altLang="en-US" sz="1600" dirty="0">
                <a:solidFill>
                  <a:srgbClr val="FF0000"/>
                </a:solidFill>
              </a:rPr>
              <a:t>maximize the CPU utilization</a:t>
            </a:r>
            <a:r>
              <a:rPr lang="en-US" altLang="en-US" sz="1600" dirty="0"/>
              <a:t>.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545947" cy="4872503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1600" dirty="0"/>
          </a:p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sz="1600" dirty="0"/>
              <a:t>A </a:t>
            </a:r>
            <a:r>
              <a:rPr lang="en-US" altLang="en-US" sz="1600" dirty="0">
                <a:solidFill>
                  <a:srgbClr val="FF0000"/>
                </a:solidFill>
              </a:rPr>
              <a:t>logical extension of Batch systems</a:t>
            </a:r>
            <a:r>
              <a:rPr lang="en-US" altLang="en-US" sz="1600" dirty="0"/>
              <a:t>– the CPU switches jobs so frequently that users can interact with each job while it is running, creating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16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Objective is to </a:t>
            </a:r>
            <a:r>
              <a:rPr lang="en-US" altLang="en-US" sz="1600" dirty="0">
                <a:solidFill>
                  <a:srgbClr val="FF0000"/>
                </a:solidFill>
              </a:rPr>
              <a:t>minimize the response time</a:t>
            </a:r>
            <a:r>
              <a:rPr lang="en-US" altLang="en-US" sz="1600" dirty="0"/>
              <a:t>.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1600" dirty="0"/>
              <a:t>should be </a:t>
            </a:r>
            <a:r>
              <a:rPr lang="en-US" altLang="en-US" sz="1600" dirty="0">
                <a:solidFill>
                  <a:srgbClr val="FF0000"/>
                </a:solidFill>
              </a:rPr>
              <a:t>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Each user has at least one program executing in memory </a:t>
            </a:r>
            <a:r>
              <a:rPr lang="en-US" altLang="en-US" sz="1600" dirty="0">
                <a:sym typeface="Wingdings 3" panose="05040102010807070707" pitchFamily="18" charset="2"/>
              </a:rPr>
              <a:t> </a:t>
            </a:r>
            <a:r>
              <a:rPr lang="en-US" altLang="en-US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>
                <a:sym typeface="Wingdings 3" panose="05040102010807070707" pitchFamily="18" charset="2"/>
              </a:rPr>
              <a:t>If several jobs </a:t>
            </a:r>
            <a:r>
              <a:rPr lang="en-US" altLang="en-US" sz="1600" dirty="0">
                <a:solidFill>
                  <a:srgbClr val="FF0000"/>
                </a:solidFill>
                <a:sym typeface="Wingdings 3" panose="05040102010807070707" pitchFamily="18" charset="2"/>
              </a:rPr>
              <a:t>ready to run </a:t>
            </a:r>
            <a:r>
              <a:rPr lang="en-US" altLang="en-US" sz="1600" dirty="0">
                <a:sym typeface="Wingdings 3" panose="05040102010807070707" pitchFamily="18" charset="2"/>
              </a:rPr>
              <a:t>at the same time  </a:t>
            </a:r>
            <a:r>
              <a:rPr lang="en-US" altLang="en-US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>
                <a:sym typeface="Wingdings 3" panose="05040102010807070707" pitchFamily="18" charset="2"/>
              </a:rPr>
              <a:t>If processes don</a:t>
            </a:r>
            <a:r>
              <a:rPr lang="ja-JP" altLang="en-US" sz="1600" dirty="0">
                <a:sym typeface="Wingdings 3" panose="05040102010807070707" pitchFamily="18" charset="2"/>
              </a:rPr>
              <a:t>’</a:t>
            </a:r>
            <a:r>
              <a:rPr lang="en-US" altLang="ja-JP" sz="1600" dirty="0">
                <a:sym typeface="Wingdings 3" panose="05040102010807070707" pitchFamily="18" charset="2"/>
              </a:rPr>
              <a:t>t fit in memory, </a:t>
            </a:r>
            <a:r>
              <a:rPr lang="en-US" altLang="ja-JP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16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16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488" y="1327603"/>
            <a:ext cx="2270125" cy="3589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dirty="0"/>
              <a:t>Timer to </a:t>
            </a:r>
            <a:r>
              <a:rPr lang="en-US" altLang="en-US" dirty="0">
                <a:solidFill>
                  <a:srgbClr val="FF0000"/>
                </a:solidFill>
              </a:rPr>
              <a:t>prevent infinite loop </a:t>
            </a:r>
            <a:r>
              <a:rPr lang="en-US" altLang="en-US" dirty="0"/>
              <a:t>(or process hogging resources)</a:t>
            </a:r>
          </a:p>
          <a:p>
            <a:pPr lvl="1"/>
            <a:r>
              <a:rPr lang="en-US" altLang="en-US" dirty="0"/>
              <a:t>Timer is set to </a:t>
            </a:r>
            <a:r>
              <a:rPr lang="en-US" altLang="en-US" dirty="0">
                <a:solidFill>
                  <a:srgbClr val="FF0000"/>
                </a:solidFill>
              </a:rPr>
              <a:t>interrupt the computer after some time period</a:t>
            </a:r>
          </a:p>
          <a:p>
            <a:pPr lvl="1"/>
            <a:r>
              <a:rPr lang="en-US" altLang="en-US" dirty="0"/>
              <a:t>Keep a counter that is </a:t>
            </a:r>
            <a:r>
              <a:rPr lang="en-US" altLang="en-US" dirty="0">
                <a:solidFill>
                  <a:srgbClr val="FF0000"/>
                </a:solidFill>
              </a:rPr>
              <a:t>decremented by the physical clock</a:t>
            </a:r>
          </a:p>
          <a:p>
            <a:pPr lvl="1"/>
            <a:r>
              <a:rPr lang="en-US" altLang="en-US" dirty="0"/>
              <a:t>Operating system </a:t>
            </a:r>
            <a:r>
              <a:rPr lang="en-US" altLang="en-US" dirty="0">
                <a:solidFill>
                  <a:srgbClr val="FF0000"/>
                </a:solidFill>
              </a:rPr>
              <a:t>set the counter (privileged instruction)</a:t>
            </a:r>
          </a:p>
          <a:p>
            <a:pPr lvl="1"/>
            <a:r>
              <a:rPr lang="en-US" altLang="en-US" dirty="0"/>
              <a:t>When counter zero generate an interrupt</a:t>
            </a:r>
          </a:p>
          <a:p>
            <a:pPr lvl="1"/>
            <a:r>
              <a:rPr lang="en-US" altLang="en-US" dirty="0"/>
              <a:t>Set up before scheduling process to </a:t>
            </a:r>
            <a:r>
              <a:rPr lang="en-US" altLang="en-US" dirty="0">
                <a:solidFill>
                  <a:srgbClr val="FF0000"/>
                </a:solidFill>
              </a:rPr>
              <a:t>regain control or terminate program that exceeds allotted time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A process is a program in execution. It is a unit of work within the system. Program is a </a:t>
            </a:r>
            <a:r>
              <a:rPr lang="en-US" altLang="en-US" b="1" i="1" dirty="0">
                <a:solidFill>
                  <a:srgbClr val="00B0F0"/>
                </a:solidFill>
              </a:rPr>
              <a:t>passive entity</a:t>
            </a:r>
            <a:r>
              <a:rPr lang="en-US" altLang="en-US" b="1" i="1" dirty="0"/>
              <a:t>;</a:t>
            </a:r>
            <a:r>
              <a:rPr lang="en-US" altLang="en-US" dirty="0"/>
              <a:t> process is </a:t>
            </a:r>
            <a:r>
              <a:rPr lang="en-US" altLang="en-US" dirty="0">
                <a:solidFill>
                  <a:srgbClr val="000000"/>
                </a:solidFill>
              </a:rPr>
              <a:t>an </a:t>
            </a:r>
            <a:r>
              <a:rPr lang="en-US" altLang="en-US" b="1" i="1" dirty="0">
                <a:solidFill>
                  <a:srgbClr val="00B0F0"/>
                </a:solidFill>
              </a:rPr>
              <a:t>active entity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CPU, memory, I/O, files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Process termination requires </a:t>
            </a:r>
            <a:r>
              <a:rPr lang="en-US" altLang="en-US" dirty="0">
                <a:solidFill>
                  <a:srgbClr val="FF0000"/>
                </a:solidFill>
              </a:rPr>
              <a:t>reclaim of any reusable resources</a:t>
            </a:r>
          </a:p>
          <a:p>
            <a:pPr>
              <a:lnSpc>
                <a:spcPct val="90000"/>
              </a:lnSpc>
            </a:pPr>
            <a:r>
              <a:rPr lang="en-US" altLang="en-US" b="1" i="1" dirty="0">
                <a:solidFill>
                  <a:srgbClr val="FF0000"/>
                </a:solidFill>
              </a:rPr>
              <a:t>Single-threaded process </a:t>
            </a:r>
            <a:r>
              <a:rPr lang="en-US" altLang="en-US" dirty="0"/>
              <a:t>has one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dirty="0"/>
              <a:t>specifying location of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b="1" i="1" dirty="0">
                <a:solidFill>
                  <a:srgbClr val="FF0000"/>
                </a:solidFill>
              </a:rPr>
              <a:t>Multi-threaded process </a:t>
            </a:r>
            <a:r>
              <a:rPr lang="en-US" altLang="en-US" dirty="0"/>
              <a:t>has </a:t>
            </a:r>
            <a:r>
              <a:rPr lang="en-US" altLang="en-US" dirty="0">
                <a:solidFill>
                  <a:srgbClr val="FF0000"/>
                </a:solidFill>
              </a:rPr>
              <a:t>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Typically system has many processes, some user, some operating system running concurrently on </a:t>
            </a:r>
            <a:r>
              <a:rPr lang="en-US" altLang="en-US" dirty="0">
                <a:solidFill>
                  <a:srgbClr val="FF0000"/>
                </a:solidFill>
              </a:rPr>
              <a:t>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Concurrency by </a:t>
            </a:r>
            <a:r>
              <a:rPr lang="en-US" altLang="en-US" dirty="0">
                <a:solidFill>
                  <a:srgbClr val="FF0000"/>
                </a:solidFill>
              </a:rPr>
              <a:t>multiplexing the CPUs</a:t>
            </a:r>
            <a:r>
              <a:rPr lang="en-US" altLang="en-US" dirty="0"/>
              <a:t> among the processes/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dirty="0"/>
              <a:t>     </a:t>
            </a:r>
          </a:p>
          <a:p>
            <a:r>
              <a:rPr lang="en-US" altLang="en-US" dirty="0"/>
              <a:t>Creating and deleting both user and system processes</a:t>
            </a:r>
          </a:p>
          <a:p>
            <a:r>
              <a:rPr lang="en-US" altLang="en-US" dirty="0"/>
              <a:t>Suspending and resuming processes</a:t>
            </a:r>
          </a:p>
          <a:p>
            <a:r>
              <a:rPr lang="en-US" altLang="en-US" dirty="0"/>
              <a:t>Providing mechanisms for </a:t>
            </a:r>
            <a:r>
              <a:rPr lang="en-US" altLang="en-US" dirty="0">
                <a:solidFill>
                  <a:srgbClr val="FF0000"/>
                </a:solidFill>
              </a:rPr>
              <a:t>process synchronization</a:t>
            </a:r>
          </a:p>
          <a:p>
            <a:r>
              <a:rPr lang="en-US" altLang="en-US" dirty="0"/>
              <a:t>Providing mechanisms for </a:t>
            </a:r>
            <a:r>
              <a:rPr lang="en-US" altLang="en-US" dirty="0">
                <a:solidFill>
                  <a:srgbClr val="FF0000"/>
                </a:solidFill>
              </a:rPr>
              <a:t>process communication</a:t>
            </a:r>
          </a:p>
          <a:p>
            <a:r>
              <a:rPr lang="en-US" altLang="en-US" dirty="0"/>
              <a:t>Providing mechanisms for </a:t>
            </a:r>
            <a:r>
              <a:rPr lang="en-US" altLang="en-US" dirty="0">
                <a:solidFill>
                  <a:srgbClr val="FF0000"/>
                </a:solidFill>
              </a:rPr>
              <a:t>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dirty="0"/>
              <a:t>The </a:t>
            </a:r>
            <a:r>
              <a:rPr kumimoji="0" lang="en-US" altLang="en-US" dirty="0">
                <a:solidFill>
                  <a:srgbClr val="FF0000"/>
                </a:solidFill>
              </a:rPr>
              <a:t>operating system is responsible </a:t>
            </a:r>
            <a:r>
              <a:rPr kumimoji="0" lang="en-US" altLang="en-US" dirty="0"/>
              <a:t>for the following activities in connection with process management: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dirty="0"/>
              <a:t>To </a:t>
            </a:r>
            <a:r>
              <a:rPr lang="en-US" altLang="en-US" dirty="0">
                <a:solidFill>
                  <a:srgbClr val="FF0000"/>
                </a:solidFill>
              </a:rPr>
              <a:t>execute a program </a:t>
            </a:r>
            <a:r>
              <a:rPr lang="en-US" altLang="en-US" dirty="0"/>
              <a:t>all (or part) of the instructions must be in (primary) memory </a:t>
            </a:r>
          </a:p>
          <a:p>
            <a:r>
              <a:rPr lang="en-US" altLang="en-US" dirty="0"/>
              <a:t>All  (or part) of the </a:t>
            </a:r>
            <a:r>
              <a:rPr lang="en-US" altLang="en-US" dirty="0">
                <a:solidFill>
                  <a:srgbClr val="FF0000"/>
                </a:solidFill>
              </a:rPr>
              <a:t>data that is needed </a:t>
            </a:r>
            <a:r>
              <a:rPr lang="en-US" altLang="en-US" dirty="0"/>
              <a:t>by the program must be in memory</a:t>
            </a:r>
            <a:endParaRPr lang="en-US" altLang="en-US" sz="800" dirty="0"/>
          </a:p>
          <a:p>
            <a:r>
              <a:rPr lang="en-US" altLang="en-US" dirty="0"/>
              <a:t>Memory management determines </a:t>
            </a:r>
            <a:r>
              <a:rPr lang="en-US" altLang="en-US" dirty="0">
                <a:solidFill>
                  <a:srgbClr val="FF0000"/>
                </a:solidFill>
              </a:rPr>
              <a:t>what is in memory and when</a:t>
            </a:r>
          </a:p>
          <a:p>
            <a:pPr lvl="1"/>
            <a:r>
              <a:rPr lang="en-US" altLang="en-US" dirty="0"/>
              <a:t>Optimizing CPU utilization and computer response to </a:t>
            </a:r>
            <a:r>
              <a:rPr lang="en-US" altLang="en-US" dirty="0" smtClean="0"/>
              <a:t>users (How??)</a:t>
            </a:r>
            <a:endParaRPr lang="en-US" altLang="en-US" sz="800" dirty="0"/>
          </a:p>
          <a:p>
            <a:r>
              <a:rPr lang="en-US" altLang="en-US" dirty="0"/>
              <a:t>Memory management activities</a:t>
            </a:r>
          </a:p>
          <a:p>
            <a:pPr lvl="1"/>
            <a:r>
              <a:rPr lang="en-US" altLang="en-US" dirty="0"/>
              <a:t>Keeping track of which parts of </a:t>
            </a:r>
            <a:r>
              <a:rPr lang="en-US" altLang="en-US" dirty="0">
                <a:solidFill>
                  <a:srgbClr val="FF0000"/>
                </a:solidFill>
              </a:rPr>
              <a:t>memory are currently being used and by whom</a:t>
            </a:r>
          </a:p>
          <a:p>
            <a:pPr lvl="1"/>
            <a:r>
              <a:rPr lang="en-US" altLang="en-US" dirty="0"/>
              <a:t>Deciding which processes (or parts thereof) and data to </a:t>
            </a:r>
            <a:r>
              <a:rPr lang="en-US" altLang="en-US" dirty="0">
                <a:solidFill>
                  <a:srgbClr val="FF0000"/>
                </a:solidFill>
              </a:rPr>
              <a:t>move into and out of memory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Allocating and deallocating memory </a:t>
            </a:r>
            <a:r>
              <a:rPr lang="en-US" altLang="en-US" dirty="0"/>
              <a:t>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Abstracts physical properties of storage devices </a:t>
            </a:r>
            <a:r>
              <a:rPr lang="en-US" altLang="en-US" dirty="0"/>
              <a:t>to </a:t>
            </a:r>
            <a:r>
              <a:rPr lang="en-US" altLang="en-US" dirty="0">
                <a:solidFill>
                  <a:srgbClr val="FF0000"/>
                </a:solidFill>
              </a:rPr>
              <a:t>logical storage unit</a:t>
            </a:r>
            <a:r>
              <a:rPr lang="en-US" altLang="en-US" dirty="0"/>
              <a:t>  -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Maps files onto </a:t>
            </a:r>
            <a:r>
              <a:rPr lang="en-US" altLang="en-US" dirty="0">
                <a:solidFill>
                  <a:srgbClr val="FF0000"/>
                </a:solidFill>
              </a:rPr>
              <a:t>physical media (magnetic disk, optical disk, </a:t>
            </a:r>
            <a:r>
              <a:rPr lang="en-US" altLang="en-US" dirty="0" err="1">
                <a:solidFill>
                  <a:srgbClr val="FF0000"/>
                </a:solidFill>
              </a:rPr>
              <a:t>etc</a:t>
            </a:r>
            <a:r>
              <a:rPr lang="en-US" altLang="en-US" dirty="0">
                <a:solidFill>
                  <a:srgbClr val="FF0000"/>
                </a:solidFill>
              </a:rPr>
              <a:t>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Files usually organized into directories for ease of use.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Access control </a:t>
            </a:r>
            <a:r>
              <a:rPr lang="en-US" altLang="en-US" dirty="0"/>
              <a:t>on most systems to determine </a:t>
            </a:r>
            <a:r>
              <a:rPr lang="en-US" altLang="en-US" dirty="0">
                <a:solidFill>
                  <a:srgbClr val="FF0000"/>
                </a:solidFill>
              </a:rPr>
              <a:t>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Creating and deleting </a:t>
            </a:r>
            <a:r>
              <a:rPr lang="en-US" altLang="en-US" dirty="0"/>
              <a:t>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Primitives to manipulate </a:t>
            </a:r>
            <a:r>
              <a:rPr lang="en-US" altLang="en-US" dirty="0"/>
              <a:t>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Backup files onto stable (non-volatile) storage media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Usually disks used to store data </a:t>
            </a:r>
            <a:r>
              <a:rPr lang="en-US" altLang="en-US" dirty="0"/>
              <a:t>that </a:t>
            </a:r>
            <a:r>
              <a:rPr lang="en-US" altLang="en-US" dirty="0">
                <a:solidFill>
                  <a:srgbClr val="FF0000"/>
                </a:solidFill>
              </a:rPr>
              <a:t>does not fit in main memory or data </a:t>
            </a:r>
            <a:r>
              <a:rPr lang="en-US" altLang="en-US" dirty="0"/>
              <a:t>that must be kept for a </a:t>
            </a:r>
            <a:r>
              <a:rPr lang="ja-JP" altLang="en-US" dirty="0"/>
              <a:t>“</a:t>
            </a:r>
            <a:r>
              <a:rPr lang="en-US" altLang="ja-JP" dirty="0"/>
              <a:t>long</a:t>
            </a:r>
            <a:r>
              <a:rPr lang="ja-JP" altLang="en-US" dirty="0"/>
              <a:t>”</a:t>
            </a:r>
            <a:r>
              <a:rPr lang="en-US" altLang="ja-JP" dirty="0"/>
              <a:t> period of time</a:t>
            </a:r>
          </a:p>
          <a:p>
            <a:r>
              <a:rPr lang="en-US" altLang="en-US" dirty="0"/>
              <a:t>Proper management is of central importance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Entire speed of computer operation hinges on disk subsystem and its </a:t>
            </a:r>
            <a:r>
              <a:rPr lang="en-US" altLang="en-US" dirty="0" smtClean="0">
                <a:solidFill>
                  <a:srgbClr val="FF0000"/>
                </a:solidFill>
              </a:rPr>
              <a:t>algorithms </a:t>
            </a:r>
            <a:r>
              <a:rPr lang="en-US" altLang="en-US" dirty="0" smtClean="0">
                <a:solidFill>
                  <a:srgbClr val="00B0F0"/>
                </a:solidFill>
              </a:rPr>
              <a:t>(Why??)</a:t>
            </a:r>
            <a:endParaRPr lang="en-US" altLang="en-US" dirty="0">
              <a:solidFill>
                <a:srgbClr val="00B0F0"/>
              </a:solidFill>
            </a:endParaRPr>
          </a:p>
          <a:p>
            <a:r>
              <a:rPr lang="en-US" altLang="en-US" dirty="0"/>
              <a:t>OS activities</a:t>
            </a:r>
          </a:p>
          <a:p>
            <a:pPr lvl="1"/>
            <a:r>
              <a:rPr lang="en-US" altLang="en-US" dirty="0"/>
              <a:t>Mounting and unmounting</a:t>
            </a:r>
          </a:p>
          <a:p>
            <a:pPr lvl="1"/>
            <a:r>
              <a:rPr lang="en-US" altLang="en-US" dirty="0"/>
              <a:t>Free-space management</a:t>
            </a:r>
          </a:p>
          <a:p>
            <a:pPr lvl="1"/>
            <a:r>
              <a:rPr lang="en-US" altLang="en-US" dirty="0"/>
              <a:t>Storage allocation</a:t>
            </a:r>
          </a:p>
          <a:p>
            <a:pPr lvl="1"/>
            <a:r>
              <a:rPr lang="en-US" altLang="en-US" dirty="0"/>
              <a:t>Disk scheduling</a:t>
            </a:r>
          </a:p>
          <a:p>
            <a:pPr lvl="1"/>
            <a:r>
              <a:rPr lang="en-US" altLang="en-US" dirty="0"/>
              <a:t>Partitioning</a:t>
            </a:r>
          </a:p>
          <a:p>
            <a:pPr lvl="1"/>
            <a:r>
              <a:rPr lang="en-US" altLang="en-US" dirty="0"/>
              <a:t>Protection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9" y="1233488"/>
            <a:ext cx="7857096" cy="4725185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performed at many levels in a computer </a:t>
            </a:r>
            <a:r>
              <a:rPr lang="en-US" altLang="en-US" dirty="0"/>
              <a:t>(in hardware, operating system, software)</a:t>
            </a:r>
            <a:endParaRPr lang="en-US" altLang="en-US" sz="800" dirty="0"/>
          </a:p>
          <a:p>
            <a:r>
              <a:rPr lang="en-US" altLang="en-US" dirty="0"/>
              <a:t>Information in use </a:t>
            </a:r>
            <a:r>
              <a:rPr lang="en-US" altLang="en-US" dirty="0">
                <a:solidFill>
                  <a:srgbClr val="FF0000"/>
                </a:solidFill>
              </a:rPr>
              <a:t>copied from slower to faster storage temporarily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Faster storage (cache) checked first to determine </a:t>
            </a:r>
            <a:r>
              <a:rPr lang="en-US" altLang="en-US" dirty="0">
                <a:solidFill>
                  <a:srgbClr val="FF0000"/>
                </a:solidFill>
              </a:rPr>
              <a:t>if information is there</a:t>
            </a:r>
          </a:p>
          <a:p>
            <a:pPr lvl="1"/>
            <a:r>
              <a:rPr lang="en-US" altLang="en-US" dirty="0"/>
              <a:t>If it is, information used directly from the cache (fast)</a:t>
            </a:r>
          </a:p>
          <a:p>
            <a:pPr lvl="1"/>
            <a:r>
              <a:rPr lang="en-US" altLang="en-US" dirty="0"/>
              <a:t>If not, </a:t>
            </a:r>
            <a:r>
              <a:rPr lang="en-US" altLang="en-US" dirty="0">
                <a:solidFill>
                  <a:srgbClr val="FF0000"/>
                </a:solidFill>
              </a:rPr>
              <a:t>data copied to cache and used there</a:t>
            </a:r>
            <a:endParaRPr lang="en-US" altLang="en-US" sz="800" dirty="0">
              <a:solidFill>
                <a:srgbClr val="FF0000"/>
              </a:solidFill>
            </a:endParaRPr>
          </a:p>
          <a:p>
            <a:r>
              <a:rPr lang="en-US" altLang="en-US" dirty="0"/>
              <a:t>Cache smaller than storage being cached</a:t>
            </a:r>
          </a:p>
          <a:p>
            <a:pPr lvl="1"/>
            <a:r>
              <a:rPr lang="en-US" altLang="en-US" dirty="0"/>
              <a:t>Cache management important design problem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dirty="0"/>
              <a:t>A program that acts as an </a:t>
            </a:r>
            <a:r>
              <a:rPr lang="en-US" altLang="en-US" dirty="0">
                <a:solidFill>
                  <a:srgbClr val="FF0000"/>
                </a:solidFill>
              </a:rPr>
              <a:t>intermediary between a user of a computer</a:t>
            </a:r>
            <a:r>
              <a:rPr lang="en-US" altLang="en-US" dirty="0"/>
              <a:t> and the </a:t>
            </a:r>
            <a:r>
              <a:rPr lang="en-US" altLang="en-US" dirty="0">
                <a:solidFill>
                  <a:srgbClr val="FF0000"/>
                </a:solidFill>
              </a:rPr>
              <a:t>computer hardware</a:t>
            </a:r>
          </a:p>
          <a:p>
            <a:r>
              <a:rPr lang="en-US" altLang="en-US" dirty="0"/>
              <a:t>Operating system goals: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Execute user programs </a:t>
            </a:r>
            <a:r>
              <a:rPr lang="en-US" altLang="en-US" dirty="0"/>
              <a:t>and make solving user problems easier</a:t>
            </a:r>
          </a:p>
          <a:p>
            <a:pPr lvl="1"/>
            <a:r>
              <a:rPr lang="en-US" altLang="en-US" dirty="0"/>
              <a:t>Make the computer system </a:t>
            </a:r>
            <a:r>
              <a:rPr lang="en-US" altLang="en-US" dirty="0">
                <a:solidFill>
                  <a:srgbClr val="FF0000"/>
                </a:solidFill>
              </a:rPr>
              <a:t>convenient to use</a:t>
            </a:r>
          </a:p>
          <a:p>
            <a:pPr lvl="1"/>
            <a:r>
              <a:rPr lang="en-US" altLang="en-US" dirty="0"/>
              <a:t>Use the computer hardware in an </a:t>
            </a:r>
            <a:r>
              <a:rPr lang="en-US" altLang="en-US" i="1" dirty="0">
                <a:solidFill>
                  <a:srgbClr val="FF0000"/>
                </a:solidFill>
              </a:rPr>
              <a:t>efficient manner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/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4857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any mechanism for </a:t>
            </a:r>
            <a:r>
              <a:rPr lang="en-US" altLang="en-US" dirty="0">
                <a:solidFill>
                  <a:srgbClr val="FF0000"/>
                </a:solidFill>
              </a:rPr>
              <a:t>controlling access of processes </a:t>
            </a:r>
            <a:r>
              <a:rPr lang="en-US" altLang="en-US" dirty="0"/>
              <a:t>or users to </a:t>
            </a:r>
            <a:r>
              <a:rPr lang="en-US" altLang="en-US" dirty="0">
                <a:solidFill>
                  <a:srgbClr val="FF0000"/>
                </a:solidFill>
              </a:rPr>
              <a:t>resources defined by the OS</a:t>
            </a:r>
            <a:endParaRPr lang="en-US" altLang="en-US" sz="800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</a:t>
            </a:r>
            <a:r>
              <a:rPr lang="en-US" altLang="en-US" dirty="0">
                <a:solidFill>
                  <a:srgbClr val="FF0000"/>
                </a:solidFill>
              </a:rPr>
              <a:t>defense of the system</a:t>
            </a:r>
            <a:r>
              <a:rPr lang="en-US" altLang="en-US" dirty="0"/>
              <a:t> against </a:t>
            </a:r>
            <a:r>
              <a:rPr lang="en-US" altLang="en-US" dirty="0">
                <a:solidFill>
                  <a:srgbClr val="FF0000"/>
                </a:solidFill>
              </a:rPr>
              <a:t>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Huge range, including denial-of-service, worms, viruses, identity theft, theft of service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Systems generally </a:t>
            </a:r>
            <a:r>
              <a:rPr lang="en-US" altLang="en-US" dirty="0">
                <a:solidFill>
                  <a:srgbClr val="FF0000"/>
                </a:solidFill>
              </a:rPr>
              <a:t>first distinguish among users</a:t>
            </a:r>
            <a:r>
              <a:rPr lang="en-US" altLang="en-US" dirty="0"/>
              <a:t>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User identities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dirty="0"/>
              <a:t>, security IDs) include name and associated number, </a:t>
            </a:r>
            <a:r>
              <a:rPr lang="en-US" altLang="en-US" dirty="0">
                <a:solidFill>
                  <a:srgbClr val="FF0000"/>
                </a:solidFill>
              </a:rPr>
              <a:t>one per user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User ID then associated </a:t>
            </a:r>
            <a:r>
              <a:rPr lang="en-US" altLang="en-US" dirty="0"/>
              <a:t>with all files, processes of that user </a:t>
            </a:r>
            <a:r>
              <a:rPr lang="en-US" altLang="en-US" dirty="0">
                <a:solidFill>
                  <a:srgbClr val="FF0000"/>
                </a:solidFill>
              </a:rPr>
              <a:t>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FF0000"/>
                </a:solidFill>
              </a:rPr>
              <a:t>Group identifier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903543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</a:rPr>
              <a:t>Emulation is </a:t>
            </a:r>
            <a:r>
              <a:rPr lang="en-US" dirty="0"/>
              <a:t>simulating </a:t>
            </a:r>
            <a:r>
              <a:rPr lang="en-US" dirty="0">
                <a:solidFill>
                  <a:srgbClr val="FF0000"/>
                </a:solidFill>
              </a:rPr>
              <a:t>computer hardware in software</a:t>
            </a:r>
            <a:r>
              <a:rPr lang="en-US" dirty="0"/>
              <a:t>, is typically used when the </a:t>
            </a:r>
            <a:r>
              <a:rPr lang="en-US" dirty="0">
                <a:solidFill>
                  <a:srgbClr val="FF0000"/>
                </a:solidFill>
              </a:rPr>
              <a:t>source CPU type is different from the target CPU type</a:t>
            </a:r>
            <a:r>
              <a:rPr lang="en-US" dirty="0"/>
              <a:t>.</a:t>
            </a:r>
          </a:p>
          <a:p>
            <a:pPr lvl="1"/>
            <a:r>
              <a:rPr lang="en-US" altLang="en-US" dirty="0"/>
              <a:t>Apple switched from the </a:t>
            </a:r>
            <a:r>
              <a:rPr lang="en-US" altLang="en-US" dirty="0">
                <a:solidFill>
                  <a:srgbClr val="FF0000"/>
                </a:solidFill>
              </a:rPr>
              <a:t>IBM Power CPU </a:t>
            </a:r>
            <a:r>
              <a:rPr lang="en-US" altLang="en-US" dirty="0"/>
              <a:t>to the </a:t>
            </a:r>
            <a:r>
              <a:rPr lang="en-US" altLang="en-US" dirty="0">
                <a:solidFill>
                  <a:srgbClr val="FF0000"/>
                </a:solidFill>
              </a:rPr>
              <a:t>Intel x86 CPU </a:t>
            </a:r>
            <a:r>
              <a:rPr lang="en-US" altLang="en-US" dirty="0"/>
              <a:t>for its desktop and laptop computers, it included an emulator </a:t>
            </a:r>
            <a:r>
              <a:rPr lang="en-US" altLang="en-US" b="1" dirty="0">
                <a:solidFill>
                  <a:srgbClr val="FF0000"/>
                </a:solidFill>
              </a:rPr>
              <a:t>Rosetta</a:t>
            </a:r>
          </a:p>
          <a:p>
            <a:pPr algn="just"/>
            <a:r>
              <a:rPr lang="en-US" altLang="en-US" b="1" dirty="0">
                <a:solidFill>
                  <a:srgbClr val="0070C0"/>
                </a:solidFill>
              </a:rPr>
              <a:t>Virtualization</a:t>
            </a:r>
            <a:r>
              <a:rPr lang="en-US" altLang="en-US" dirty="0"/>
              <a:t> is a technology that allows us to </a:t>
            </a:r>
            <a:r>
              <a:rPr lang="en-US" altLang="en-US" dirty="0">
                <a:solidFill>
                  <a:srgbClr val="FF0000"/>
                </a:solidFill>
              </a:rPr>
              <a:t>abstract the hardware </a:t>
            </a:r>
            <a:r>
              <a:rPr lang="en-US" altLang="en-US" dirty="0"/>
              <a:t>of a single computer (the CPU, memory, disk drives, network interface cards </a:t>
            </a:r>
            <a:r>
              <a:rPr lang="en-US" altLang="en-US" dirty="0" err="1"/>
              <a:t>etc</a:t>
            </a:r>
            <a:r>
              <a:rPr lang="en-US" altLang="en-US" dirty="0"/>
              <a:t>) into </a:t>
            </a:r>
            <a:r>
              <a:rPr lang="en-US" altLang="en-US" dirty="0">
                <a:solidFill>
                  <a:srgbClr val="FF0000"/>
                </a:solidFill>
              </a:rPr>
              <a:t>several different execution environments.</a:t>
            </a:r>
          </a:p>
          <a:p>
            <a:pPr algn="just"/>
            <a:r>
              <a:rPr lang="en-US" dirty="0"/>
              <a:t>Creates the illusion that each separate environment (</a:t>
            </a:r>
            <a:r>
              <a:rPr lang="en-US" dirty="0">
                <a:solidFill>
                  <a:srgbClr val="FF0000"/>
                </a:solidFill>
              </a:rPr>
              <a:t>virtual machine</a:t>
            </a:r>
            <a:r>
              <a:rPr lang="en-US" dirty="0"/>
              <a:t>) is running on its own private computer.</a:t>
            </a:r>
          </a:p>
          <a:p>
            <a:pPr algn="just"/>
            <a:r>
              <a:rPr lang="en-US" dirty="0"/>
              <a:t>Virtualization allows operating systems to </a:t>
            </a:r>
            <a:r>
              <a:rPr lang="en-US" dirty="0">
                <a:solidFill>
                  <a:srgbClr val="FF0000"/>
                </a:solidFill>
              </a:rPr>
              <a:t>run as applications within other operating systems</a:t>
            </a:r>
            <a:r>
              <a:rPr lang="en-US" dirty="0"/>
              <a:t>.</a:t>
            </a:r>
            <a:endParaRPr lang="en-US" altLang="en-US" b="1" dirty="0">
              <a:solidFill>
                <a:srgbClr val="FF0000"/>
              </a:solidFill>
            </a:endParaRP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dirty="0"/>
              <a:t> – OS natively compiled for CPU, running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dirty="0"/>
              <a:t> OSes  also natively compiled 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dirty="0"/>
              <a:t> (virtual machine Manager) provides virtualization services e.g., </a:t>
            </a:r>
            <a:r>
              <a:rPr lang="en-US" altLang="en-US" dirty="0" err="1"/>
              <a:t>Vmware</a:t>
            </a:r>
            <a:r>
              <a:rPr lang="en-US" altLang="en-US" dirty="0"/>
              <a:t>, Virtual Box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itle 1">
            <a:extLst>
              <a:ext uri="{FF2B5EF4-FFF2-40B4-BE49-F238E27FC236}">
                <a16:creationId xmlns:a16="http://schemas.microsoft.com/office/drawing/2014/main" id="{D0ECE790-B0BE-4135-98DE-2C481E02F54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2813" y="207963"/>
            <a:ext cx="7653337" cy="576262"/>
          </a:xfrm>
        </p:spPr>
        <p:txBody>
          <a:bodyPr/>
          <a:lstStyle/>
          <a:p>
            <a:r>
              <a:rPr lang="en-US" altLang="en-US"/>
              <a:t>Distributed Systems</a:t>
            </a:r>
          </a:p>
        </p:txBody>
      </p:sp>
      <p:sp>
        <p:nvSpPr>
          <p:cNvPr id="96259" name="Content Placeholder 2">
            <a:extLst>
              <a:ext uri="{FF2B5EF4-FFF2-40B4-BE49-F238E27FC236}">
                <a16:creationId xmlns:a16="http://schemas.microsoft.com/office/drawing/2014/main" id="{3ECA8FF4-005A-4361-BF3A-BAC35BECFBC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8200" y="1092200"/>
            <a:ext cx="7653338" cy="4530725"/>
          </a:xfrm>
        </p:spPr>
        <p:txBody>
          <a:bodyPr/>
          <a:lstStyle/>
          <a:p>
            <a:r>
              <a:rPr lang="en-US" altLang="en-US" dirty="0"/>
              <a:t>Collection of separate, </a:t>
            </a:r>
            <a:r>
              <a:rPr lang="en-US" altLang="en-US" dirty="0">
                <a:solidFill>
                  <a:srgbClr val="FF0000"/>
                </a:solidFill>
              </a:rPr>
              <a:t>possibly heterogeneous</a:t>
            </a:r>
            <a:r>
              <a:rPr lang="en-US" altLang="en-US" dirty="0"/>
              <a:t>, systems networked together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Network</a:t>
            </a:r>
            <a:r>
              <a:rPr lang="en-US" altLang="en-US" dirty="0"/>
              <a:t> is a communications path,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TCP/IP </a:t>
            </a:r>
            <a:r>
              <a:rPr lang="en-US" altLang="en-US" dirty="0"/>
              <a:t>most common</a:t>
            </a:r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Local Area Network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LAN</a:t>
            </a:r>
            <a:r>
              <a:rPr lang="en-US" altLang="en-US" dirty="0"/>
              <a:t>)</a:t>
            </a:r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Wide Area Network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WAN</a:t>
            </a:r>
            <a:r>
              <a:rPr lang="en-US" altLang="en-US" dirty="0"/>
              <a:t>)</a:t>
            </a:r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Metropolitan Area Network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MAN</a:t>
            </a:r>
            <a:r>
              <a:rPr lang="en-US" altLang="en-US" dirty="0"/>
              <a:t>)</a:t>
            </a:r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Personal Area Network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PAN</a:t>
            </a:r>
            <a:r>
              <a:rPr lang="en-US" altLang="en-US" dirty="0"/>
              <a:t>)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Network Operating System </a:t>
            </a:r>
            <a:r>
              <a:rPr lang="en-US" altLang="en-US" dirty="0"/>
              <a:t>provides features between </a:t>
            </a:r>
            <a:r>
              <a:rPr lang="en-US" altLang="en-US" dirty="0">
                <a:solidFill>
                  <a:srgbClr val="FF0000"/>
                </a:solidFill>
              </a:rPr>
              <a:t>systems across network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Communication scheme </a:t>
            </a:r>
            <a:r>
              <a:rPr lang="en-US" altLang="en-US" dirty="0"/>
              <a:t>allows systems to exchange messages</a:t>
            </a:r>
          </a:p>
          <a:p>
            <a:pPr lvl="1"/>
            <a:r>
              <a:rPr lang="en-US" altLang="en-US" dirty="0"/>
              <a:t>Illusion of a single system</a:t>
            </a:r>
          </a:p>
        </p:txBody>
      </p:sp>
    </p:spTree>
    <p:extLst>
      <p:ext uri="{BB962C8B-B14F-4D97-AF65-F5344CB8AC3E}">
        <p14:creationId xmlns:p14="http://schemas.microsoft.com/office/powerpoint/2010/main" val="38270844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 dirty="0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06450" y="1233488"/>
            <a:ext cx="7693025" cy="4867275"/>
          </a:xfrm>
        </p:spPr>
        <p:txBody>
          <a:bodyPr/>
          <a:lstStyle/>
          <a:p>
            <a:r>
              <a:rPr lang="en-US" altLang="en-US" dirty="0"/>
              <a:t>Most systems use a </a:t>
            </a:r>
            <a:r>
              <a:rPr lang="en-US" altLang="en-US" dirty="0">
                <a:solidFill>
                  <a:srgbClr val="FF0000"/>
                </a:solidFill>
              </a:rPr>
              <a:t>single general-purpose processor</a:t>
            </a:r>
          </a:p>
          <a:p>
            <a:pPr lvl="1"/>
            <a:r>
              <a:rPr lang="en-US" altLang="en-US" dirty="0"/>
              <a:t>Most systems have </a:t>
            </a:r>
            <a:r>
              <a:rPr lang="en-US" altLang="en-US" dirty="0">
                <a:solidFill>
                  <a:srgbClr val="FF0000"/>
                </a:solidFill>
              </a:rPr>
              <a:t>special-purpose processors </a:t>
            </a:r>
            <a:r>
              <a:rPr lang="en-US" altLang="en-US" dirty="0"/>
              <a:t>as well</a:t>
            </a:r>
            <a:endParaRPr lang="en-US" altLang="en-US" sz="800" dirty="0"/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systems growing in use and importance</a:t>
            </a:r>
          </a:p>
          <a:p>
            <a:pPr lvl="1"/>
            <a:r>
              <a:rPr lang="en-US" altLang="en-US" dirty="0"/>
              <a:t>Also known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dirty="0"/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dirty="0"/>
              <a:t>– graceful degradation or fault tolerance</a:t>
            </a:r>
          </a:p>
          <a:p>
            <a:pPr lvl="1"/>
            <a:r>
              <a:rPr lang="en-US" altLang="en-US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each processor is assigned a specie task.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938" y="1822450"/>
            <a:ext cx="5051425" cy="382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7673975" cy="1216772"/>
          </a:xfrm>
        </p:spPr>
        <p:txBody>
          <a:bodyPr/>
          <a:lstStyle/>
          <a:p>
            <a:r>
              <a:rPr lang="en-US" altLang="en-US" sz="1800" dirty="0"/>
              <a:t>The definition of multiprocessor has evolved over time and now </a:t>
            </a:r>
            <a:r>
              <a:rPr lang="en-US" altLang="en-US" sz="1800" b="1" dirty="0">
                <a:solidFill>
                  <a:srgbClr val="FF0000"/>
                </a:solidFill>
              </a:rPr>
              <a:t>includes multicore systems</a:t>
            </a:r>
            <a:r>
              <a:rPr lang="en-US" altLang="en-US" sz="1800" dirty="0"/>
              <a:t>, in which multiple computing cores reside on a single chip i.e., Multi-chip and 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1800" dirty="0"/>
              <a:t>more efficient than </a:t>
            </a:r>
            <a:r>
              <a:rPr lang="en-US" altLang="en-US" sz="1800" dirty="0">
                <a:solidFill>
                  <a:srgbClr val="FF0000"/>
                </a:solidFill>
              </a:rPr>
              <a:t>multiple chips with single cores </a:t>
            </a:r>
            <a:r>
              <a:rPr lang="en-US" altLang="en-US" sz="1800" dirty="0"/>
              <a:t>because of </a:t>
            </a:r>
            <a:r>
              <a:rPr lang="en-US" altLang="en-US" sz="1800" dirty="0">
                <a:solidFill>
                  <a:srgbClr val="00B050"/>
                </a:solidFill>
              </a:rPr>
              <a:t>faster on-chip communication</a:t>
            </a:r>
          </a:p>
          <a:p>
            <a:r>
              <a:rPr lang="en-US" altLang="en-US" sz="1800" dirty="0"/>
              <a:t>multiple cores uses significantly </a:t>
            </a:r>
            <a:r>
              <a:rPr lang="en-US" altLang="en-US" sz="1800" dirty="0">
                <a:solidFill>
                  <a:srgbClr val="FF0000"/>
                </a:solidFill>
              </a:rPr>
              <a:t>less power than multiple single-core </a:t>
            </a:r>
            <a:r>
              <a:rPr lang="en-US" altLang="en-US" sz="1800" dirty="0"/>
              <a:t>chips, hence </a:t>
            </a:r>
            <a:r>
              <a:rPr lang="en-US" altLang="en-US" sz="1800" dirty="0">
                <a:solidFill>
                  <a:srgbClr val="00B050"/>
                </a:solidFill>
              </a:rPr>
              <a:t>suitable for mobile devices</a:t>
            </a:r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125" y="3318142"/>
            <a:ext cx="3441229" cy="3067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836" y="3429000"/>
            <a:ext cx="2734327" cy="2586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889BAFFF-A0A2-4C6F-A85E-0425EDFF739A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565976" y="1045446"/>
            <a:ext cx="7673975" cy="1810488"/>
          </a:xfrm>
        </p:spPr>
        <p:txBody>
          <a:bodyPr/>
          <a:lstStyle/>
          <a:p>
            <a:r>
              <a:rPr lang="en-US" altLang="en-US" sz="1800" dirty="0"/>
              <a:t>Adding additional CPUs to a multiprocessor system will increase computing; however, the concept does </a:t>
            </a:r>
            <a:r>
              <a:rPr lang="en-US" altLang="en-US" sz="1800" dirty="0">
                <a:solidFill>
                  <a:srgbClr val="FF0000"/>
                </a:solidFill>
              </a:rPr>
              <a:t>not scale very well</a:t>
            </a:r>
          </a:p>
          <a:p>
            <a:pPr lvl="1"/>
            <a:r>
              <a:rPr lang="en-US" sz="1400" dirty="0"/>
              <a:t>contention for the system bus </a:t>
            </a:r>
            <a:r>
              <a:rPr lang="en-US" sz="1400" dirty="0">
                <a:solidFill>
                  <a:srgbClr val="FF0000"/>
                </a:solidFill>
              </a:rPr>
              <a:t>becomes a bottleneck</a:t>
            </a:r>
          </a:p>
          <a:p>
            <a:pPr lvl="1"/>
            <a:r>
              <a:rPr lang="en-US" sz="1400" dirty="0">
                <a:solidFill>
                  <a:srgbClr val="00B050"/>
                </a:solidFill>
              </a:rPr>
              <a:t>provide each CPU (or group of CPUs) with its own local memory</a:t>
            </a:r>
          </a:p>
          <a:p>
            <a:r>
              <a:rPr lang="en-US" sz="1800" dirty="0">
                <a:solidFill>
                  <a:srgbClr val="FF0000"/>
                </a:solidFill>
              </a:rPr>
              <a:t>Non-uniform memory access</a:t>
            </a:r>
          </a:p>
          <a:p>
            <a:pPr lvl="1"/>
            <a:r>
              <a:rPr lang="en-US" altLang="en-US" sz="1400" dirty="0"/>
              <a:t>The CPUs are connected by a shared system interconnect, so that all CPUs share one physical address space</a:t>
            </a:r>
          </a:p>
        </p:txBody>
      </p:sp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06450" y="1233488"/>
            <a:ext cx="8229600" cy="5307989"/>
          </a:xfrm>
        </p:spPr>
        <p:txBody>
          <a:bodyPr/>
          <a:lstStyle/>
          <a:p>
            <a:r>
              <a:rPr lang="en-US" altLang="en-US" dirty="0"/>
              <a:t>Like multiprocessor systems, but multiple systems working together</a:t>
            </a:r>
          </a:p>
          <a:p>
            <a:r>
              <a:rPr lang="en-US" altLang="en-US" dirty="0"/>
              <a:t>Clustered systems differ from the multiprocessor systems as t</a:t>
            </a:r>
            <a:r>
              <a:rPr lang="en-US" dirty="0"/>
              <a:t>hey are </a:t>
            </a:r>
            <a:r>
              <a:rPr lang="en-US" dirty="0">
                <a:solidFill>
                  <a:srgbClr val="FF0000"/>
                </a:solidFill>
              </a:rPr>
              <a:t>composed of two or more individual </a:t>
            </a:r>
            <a:r>
              <a:rPr lang="en-US" dirty="0"/>
              <a:t>(multicore) </a:t>
            </a:r>
            <a:r>
              <a:rPr lang="en-US" dirty="0">
                <a:solidFill>
                  <a:srgbClr val="FF0000"/>
                </a:solidFill>
              </a:rPr>
              <a:t>systems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dirty="0">
                <a:solidFill>
                  <a:srgbClr val="FF0000"/>
                </a:solidFill>
              </a:rPr>
              <a:t>Hadoop</a:t>
            </a:r>
            <a:r>
              <a:rPr lang="en-US" dirty="0"/>
              <a:t> is an open-source software framework that is used for distributed processing of </a:t>
            </a:r>
            <a:r>
              <a:rPr lang="en-US" dirty="0" smtClean="0"/>
              <a:t>big data </a:t>
            </a:r>
            <a:r>
              <a:rPr lang="en-US" dirty="0"/>
              <a:t>in a </a:t>
            </a:r>
            <a:r>
              <a:rPr lang="en-US" dirty="0">
                <a:solidFill>
                  <a:srgbClr val="FF0000"/>
                </a:solidFill>
              </a:rPr>
              <a:t>clustered system </a:t>
            </a:r>
            <a:r>
              <a:rPr lang="en-US" dirty="0" smtClean="0"/>
              <a:t>containing </a:t>
            </a:r>
            <a:r>
              <a:rPr lang="en-US" dirty="0"/>
              <a:t>simple, low-cost hardware components.</a:t>
            </a:r>
            <a:endParaRPr lang="en-US" altLang="en-US" dirty="0"/>
          </a:p>
          <a:p>
            <a:pPr lvl="1"/>
            <a:r>
              <a:rPr lang="en-US" altLang="en-US" dirty="0"/>
              <a:t>Usually sharing storage via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Provides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b="1" dirty="0"/>
              <a:t> </a:t>
            </a:r>
            <a:r>
              <a:rPr lang="en-US" altLang="en-US" dirty="0"/>
              <a:t>service which survives failures</a:t>
            </a:r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dirty="0"/>
              <a:t>has one machine in hot-standby mode to </a:t>
            </a:r>
            <a:r>
              <a:rPr lang="en-US" dirty="0"/>
              <a:t>monitor the active server</a:t>
            </a:r>
            <a:endParaRPr lang="en-US" altLang="en-US" dirty="0"/>
          </a:p>
          <a:p>
            <a:pPr lvl="2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dirty="0"/>
              <a:t>has multiple nodes running applications, monitoring each other</a:t>
            </a:r>
          </a:p>
          <a:p>
            <a:pPr lvl="1"/>
            <a:r>
              <a:rPr lang="en-US" altLang="en-US" dirty="0"/>
              <a:t>Some clusters are for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dirty="0"/>
              <a:t>)</a:t>
            </a:r>
          </a:p>
          <a:p>
            <a:pPr lvl="2"/>
            <a:r>
              <a:rPr lang="en-US" altLang="en-US" dirty="0"/>
              <a:t>Applications must be written to use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dirty="0"/>
              <a:t>Some have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dirty="0"/>
              <a:t>Computer system can be divided into four components: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Hardware</a:t>
            </a:r>
            <a:r>
              <a:rPr lang="en-US" altLang="en-US" dirty="0"/>
              <a:t> – provides basic computing resources</a:t>
            </a:r>
          </a:p>
          <a:p>
            <a:pPr lvl="2"/>
            <a:r>
              <a:rPr lang="en-US" altLang="en-US" dirty="0"/>
              <a:t>CPU, memory, I/O devices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Operating system</a:t>
            </a:r>
          </a:p>
          <a:p>
            <a:pPr lvl="2"/>
            <a:r>
              <a:rPr lang="en-US" altLang="en-US" dirty="0">
                <a:solidFill>
                  <a:srgbClr val="FF0000"/>
                </a:solidFill>
              </a:rPr>
              <a:t>Controls and coordinates </a:t>
            </a:r>
            <a:r>
              <a:rPr lang="en-US" altLang="en-US" dirty="0"/>
              <a:t>use of hardware among various applications and users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Application programs </a:t>
            </a:r>
            <a:r>
              <a:rPr lang="en-US" altLang="en-US" dirty="0"/>
              <a:t>– define the ways in which the system resources are used to solve the computing problems of the users</a:t>
            </a:r>
          </a:p>
          <a:p>
            <a:pPr lvl="2"/>
            <a:r>
              <a:rPr lang="en-US" altLang="en-US" dirty="0"/>
              <a:t>Word processors, compilers, web browsers, database systems, video games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Users</a:t>
            </a:r>
          </a:p>
          <a:p>
            <a:pPr lvl="2"/>
            <a:r>
              <a:rPr lang="en-US" altLang="en-US" dirty="0"/>
              <a:t>People, machines, other computers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275" y="2058988"/>
            <a:ext cx="5148263" cy="264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dirty="0"/>
              <a:t>Traditional</a:t>
            </a:r>
          </a:p>
          <a:p>
            <a:r>
              <a:rPr lang="en-US" altLang="en-US" dirty="0"/>
              <a:t>Mobile</a:t>
            </a:r>
          </a:p>
          <a:p>
            <a:r>
              <a:rPr lang="en-US" altLang="en-US" dirty="0"/>
              <a:t>Client Server</a:t>
            </a:r>
          </a:p>
          <a:p>
            <a:r>
              <a:rPr lang="en-US" altLang="en-US" dirty="0"/>
              <a:t>Peer-to-Peer</a:t>
            </a:r>
          </a:p>
          <a:p>
            <a:r>
              <a:rPr lang="en-US" altLang="en-US" dirty="0"/>
              <a:t>Cloud computing</a:t>
            </a:r>
          </a:p>
          <a:p>
            <a:r>
              <a:rPr lang="en-US" altLang="en-US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7698548" cy="4145869"/>
          </a:xfrm>
        </p:spPr>
        <p:txBody>
          <a:bodyPr/>
          <a:lstStyle/>
          <a:p>
            <a:r>
              <a:rPr lang="en-US" altLang="en-US" dirty="0"/>
              <a:t>Stand-alone general-purpose machines</a:t>
            </a:r>
          </a:p>
          <a:p>
            <a:r>
              <a:rPr lang="en-US" altLang="en-US" dirty="0"/>
              <a:t>But blurred as most systems interconnect with others (i.e., the Internet)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dirty="0"/>
              <a:t> provide web access to internal systems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clients</a:t>
            </a:r>
            <a:r>
              <a:rPr lang="en-US" altLang="en-US" dirty="0"/>
              <a:t>) are like Web terminals</a:t>
            </a:r>
          </a:p>
          <a:p>
            <a:r>
              <a:rPr lang="en-US" altLang="en-US" dirty="0"/>
              <a:t>Mobile computers interconnect via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dirty="0"/>
              <a:t>Networking becoming ubiquitous – even home systems use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744064" cy="4178756"/>
          </a:xfrm>
        </p:spPr>
        <p:txBody>
          <a:bodyPr/>
          <a:lstStyle/>
          <a:p>
            <a:r>
              <a:rPr lang="en-US" altLang="en-US" dirty="0"/>
              <a:t>Handheld smartphones, tablets, etc.</a:t>
            </a:r>
          </a:p>
          <a:p>
            <a:r>
              <a:rPr lang="en-US" altLang="en-US" dirty="0"/>
              <a:t>What is the </a:t>
            </a:r>
            <a:r>
              <a:rPr lang="en-US" altLang="en-US" dirty="0">
                <a:solidFill>
                  <a:srgbClr val="FF0000"/>
                </a:solidFill>
              </a:rPr>
              <a:t>functional difference between them </a:t>
            </a:r>
            <a:r>
              <a:rPr lang="en-US" altLang="en-US" dirty="0"/>
              <a:t>and a “traditional” laptop?</a:t>
            </a:r>
          </a:p>
          <a:p>
            <a:pPr lvl="1"/>
            <a:r>
              <a:rPr lang="en-US" altLang="en-US" dirty="0"/>
              <a:t>Extra feature – more OS features (GPS, gyroscope)</a:t>
            </a:r>
          </a:p>
          <a:p>
            <a:r>
              <a:rPr lang="en-US" altLang="en-US" dirty="0"/>
              <a:t>Allows new types of apps like </a:t>
            </a:r>
            <a:r>
              <a:rPr lang="en-US" altLang="en-US" b="1" i="1" dirty="0"/>
              <a:t>augmented reality</a:t>
            </a:r>
          </a:p>
          <a:p>
            <a:r>
              <a:rPr lang="en-US" altLang="en-US" dirty="0"/>
              <a:t>Use IEEE 802.11 wireless, or cellular data networks for connectivity</a:t>
            </a:r>
          </a:p>
          <a:p>
            <a:r>
              <a:rPr lang="en-US" altLang="en-US" dirty="0"/>
              <a:t>Leaders are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dirty="0"/>
              <a:t>Many systems now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dirty="0"/>
              <a:t>, responding to requests generated by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dirty="0"/>
              <a:t>provides interface for clients to store and retrieve files (</a:t>
            </a:r>
            <a:r>
              <a:rPr lang="en-US" altLang="en-US" dirty="0" err="1"/>
              <a:t>i.e</a:t>
            </a:r>
            <a:r>
              <a:rPr lang="en-US" altLang="en-US" dirty="0"/>
              <a:t>, </a:t>
            </a:r>
            <a:r>
              <a:rPr lang="en-US" dirty="0"/>
              <a:t>web server</a:t>
            </a:r>
            <a:r>
              <a:rPr lang="en-US" altLang="en-US" dirty="0"/>
              <a:t>)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dirty="0"/>
              <a:t>Another model of distributed system</a:t>
            </a:r>
          </a:p>
          <a:p>
            <a:r>
              <a:rPr lang="en-US" altLang="en-US" dirty="0"/>
              <a:t>P2P does </a:t>
            </a:r>
            <a:r>
              <a:rPr lang="en-US" altLang="en-US" dirty="0">
                <a:solidFill>
                  <a:srgbClr val="FF0000"/>
                </a:solidFill>
              </a:rPr>
              <a:t>not distinguish clients and servers</a:t>
            </a:r>
          </a:p>
          <a:p>
            <a:pPr lvl="1"/>
            <a:r>
              <a:rPr lang="en-US" altLang="en-US" dirty="0"/>
              <a:t>Instead all nodes are considered peers</a:t>
            </a:r>
          </a:p>
          <a:p>
            <a:pPr lvl="1"/>
            <a:r>
              <a:rPr lang="en-US" altLang="en-US" dirty="0"/>
              <a:t>May each act as client, server or both</a:t>
            </a:r>
          </a:p>
          <a:p>
            <a:pPr lvl="1"/>
            <a:r>
              <a:rPr lang="en-US" altLang="en-US" dirty="0"/>
              <a:t>Node must join P2P network</a:t>
            </a:r>
          </a:p>
          <a:p>
            <a:pPr lvl="2"/>
            <a:r>
              <a:rPr lang="en-US" altLang="en-US" dirty="0"/>
              <a:t>Registers its service with </a:t>
            </a:r>
            <a:r>
              <a:rPr lang="en-US" altLang="en-US" dirty="0">
                <a:solidFill>
                  <a:srgbClr val="FF0000"/>
                </a:solidFill>
              </a:rPr>
              <a:t>central lookup service on network</a:t>
            </a:r>
            <a:r>
              <a:rPr lang="en-US" altLang="en-US" dirty="0"/>
              <a:t>, or</a:t>
            </a:r>
          </a:p>
          <a:p>
            <a:pPr lvl="2"/>
            <a:r>
              <a:rPr lang="en-US" altLang="en-US" dirty="0"/>
              <a:t>Broadcast request for service and respond to requests for service via </a:t>
            </a:r>
            <a:r>
              <a:rPr lang="en-US" altLang="en-US" b="1" i="1" dirty="0"/>
              <a:t>discovery protocol</a:t>
            </a:r>
          </a:p>
          <a:p>
            <a:pPr lvl="1"/>
            <a:r>
              <a:rPr lang="en-US" altLang="en-US" dirty="0"/>
              <a:t>Examples include</a:t>
            </a:r>
            <a:r>
              <a:rPr lang="en-US" altLang="en-US" i="1" dirty="0"/>
              <a:t> </a:t>
            </a:r>
            <a:r>
              <a:rPr lang="en-US" altLang="en-US" dirty="0"/>
              <a:t>Torrent,</a:t>
            </a:r>
            <a:r>
              <a:rPr lang="en-US" altLang="en-US" i="1" dirty="0"/>
              <a:t> </a:t>
            </a:r>
            <a:r>
              <a:rPr lang="en-US" altLang="en-US" dirty="0"/>
              <a:t>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648617" cy="4807787"/>
          </a:xfrm>
        </p:spPr>
        <p:txBody>
          <a:bodyPr/>
          <a:lstStyle/>
          <a:p>
            <a:r>
              <a:rPr lang="en-US" altLang="en-US" dirty="0"/>
              <a:t>Delivers </a:t>
            </a:r>
            <a:r>
              <a:rPr lang="en-US" altLang="en-US" dirty="0">
                <a:solidFill>
                  <a:srgbClr val="FF0000"/>
                </a:solidFill>
              </a:rPr>
              <a:t>computing, storage, even apps </a:t>
            </a:r>
            <a:r>
              <a:rPr lang="en-US" altLang="en-US" dirty="0"/>
              <a:t>as a service across a network</a:t>
            </a:r>
          </a:p>
          <a:p>
            <a:r>
              <a:rPr lang="en-US" altLang="en-US" dirty="0"/>
              <a:t>Logical extension of virtualization because it uses virtualization as the base for it functionality.</a:t>
            </a:r>
          </a:p>
          <a:p>
            <a:pPr lvl="1"/>
            <a:r>
              <a:rPr lang="en-US" altLang="en-US" dirty="0"/>
              <a:t>Amazon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dirty="0"/>
              <a:t>  has thousands of servers, millions of virtual machines, petabytes of storage available across the Internet, </a:t>
            </a:r>
            <a:r>
              <a:rPr lang="en-US" altLang="en-US" dirty="0">
                <a:solidFill>
                  <a:srgbClr val="FF0000"/>
                </a:solidFill>
              </a:rPr>
              <a:t>pay based on usage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712075" cy="5103813"/>
          </a:xfrm>
        </p:spPr>
        <p:txBody>
          <a:bodyPr/>
          <a:lstStyle/>
          <a:p>
            <a:r>
              <a:rPr lang="en-US" altLang="en-US" dirty="0"/>
              <a:t>Many types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dirty="0"/>
              <a:t>– available via Internet to anyone willing to pay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dirty="0"/>
              <a:t>– run by a company for the company’s own use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dirty="0"/>
              <a:t>– includes both public and private cloud components</a:t>
            </a:r>
          </a:p>
          <a:p>
            <a:pPr lvl="1"/>
            <a:r>
              <a:rPr lang="en-US" altLang="en-US" dirty="0"/>
              <a:t>Software as a Service (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dirty="0"/>
              <a:t>) – one or more applications available via the Internet (i.e., word processor)</a:t>
            </a:r>
          </a:p>
          <a:p>
            <a:pPr lvl="1"/>
            <a:r>
              <a:rPr lang="en-US" altLang="en-US" dirty="0"/>
              <a:t>Platform as a Service (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dirty="0"/>
              <a:t>) – software stack ready for application use via the Internet (i.e., a database server)</a:t>
            </a:r>
          </a:p>
          <a:p>
            <a:pPr lvl="1"/>
            <a:r>
              <a:rPr lang="en-US" altLang="en-US" dirty="0"/>
              <a:t>Infrastructure as a Service (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dirty="0"/>
              <a:t>Internet connectivity requires security like firewalls</a:t>
            </a:r>
            <a:endParaRPr lang="en-US" altLang="en-US" sz="800" dirty="0"/>
          </a:p>
          <a:p>
            <a:pPr lvl="1"/>
            <a:r>
              <a:rPr lang="en-US" altLang="en-US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1871663"/>
            <a:ext cx="4621212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/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Real-time embedded systems </a:t>
            </a:r>
            <a:r>
              <a:rPr lang="en-US" altLang="en-US" dirty="0"/>
              <a:t>most prevalent form of computers</a:t>
            </a:r>
          </a:p>
          <a:p>
            <a:pPr lvl="1"/>
            <a:r>
              <a:rPr lang="en-US" altLang="en-US" dirty="0"/>
              <a:t>Vary considerable, </a:t>
            </a:r>
            <a:r>
              <a:rPr lang="en-US" altLang="en-US" dirty="0">
                <a:solidFill>
                  <a:srgbClr val="FF0000"/>
                </a:solidFill>
              </a:rPr>
              <a:t>special purpose, limited purpose OS</a:t>
            </a:r>
            <a:r>
              <a:rPr lang="en-US" altLang="en-US" dirty="0"/>
              <a:t>, 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real-time OS</a:t>
            </a:r>
          </a:p>
          <a:p>
            <a:pPr lvl="1"/>
            <a:r>
              <a:rPr lang="en-US" altLang="en-US" dirty="0"/>
              <a:t>Found everywhere, from car engines and manufacturing robots to optical drives and microwave ovens.</a:t>
            </a:r>
          </a:p>
          <a:p>
            <a:pPr lvl="1"/>
            <a:r>
              <a:rPr lang="en-US" altLang="en-US" dirty="0"/>
              <a:t>Some have OSes, </a:t>
            </a:r>
            <a:r>
              <a:rPr lang="en-US" altLang="en-US" dirty="0">
                <a:solidFill>
                  <a:srgbClr val="FF0000"/>
                </a:solidFill>
              </a:rPr>
              <a:t>some perform tasks without an OS</a:t>
            </a:r>
          </a:p>
          <a:p>
            <a:pPr lvl="2"/>
            <a:r>
              <a:rPr lang="en-US" dirty="0"/>
              <a:t>application-specific integrated circuits (</a:t>
            </a:r>
            <a:r>
              <a:rPr lang="en-US" b="1" dirty="0"/>
              <a:t>ASICs</a:t>
            </a:r>
            <a:r>
              <a:rPr lang="en-US" dirty="0"/>
              <a:t>)</a:t>
            </a:r>
            <a:endParaRPr lang="en-US" altLang="en-US" dirty="0">
              <a:solidFill>
                <a:srgbClr val="FF0000"/>
              </a:solidFill>
            </a:endParaRPr>
          </a:p>
          <a:p>
            <a:r>
              <a:rPr lang="en-US" altLang="en-US" dirty="0"/>
              <a:t>Real-time OS has well-defined fixed time constraints</a:t>
            </a:r>
          </a:p>
          <a:p>
            <a:pPr lvl="1"/>
            <a:r>
              <a:rPr lang="en-US" altLang="en-US" dirty="0"/>
              <a:t>Processing </a:t>
            </a:r>
            <a:r>
              <a:rPr lang="en-US" altLang="en-US" b="1" i="1" dirty="0"/>
              <a:t>must</a:t>
            </a:r>
            <a:r>
              <a:rPr lang="en-US" altLang="en-US" dirty="0"/>
              <a:t> be done within constraint</a:t>
            </a:r>
          </a:p>
          <a:p>
            <a:pPr lvl="1"/>
            <a:r>
              <a:rPr lang="en-US" altLang="en-US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961113"/>
            <a:ext cx="7704137" cy="4530725"/>
          </a:xfrm>
        </p:spPr>
        <p:txBody>
          <a:bodyPr/>
          <a:lstStyle/>
          <a:p>
            <a:r>
              <a:rPr lang="en-US" altLang="en-US" dirty="0"/>
              <a:t>Operating systems made available in source-code format rather than just binary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and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dirty="0"/>
              <a:t>Counter to the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dirty="0">
                <a:solidFill>
                  <a:srgbClr val="000000"/>
                </a:solidFill>
              </a:rPr>
              <a:t>and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dirty="0"/>
              <a:t>(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dirty="0"/>
              <a:t>) </a:t>
            </a:r>
            <a:r>
              <a:rPr lang="en-US" altLang="en-US" dirty="0">
                <a:solidFill>
                  <a:srgbClr val="000000"/>
                </a:solidFill>
              </a:rPr>
              <a:t>movement</a:t>
            </a:r>
            <a:endParaRPr lang="en-US" altLang="en-US" sz="800" dirty="0">
              <a:solidFill>
                <a:srgbClr val="000000"/>
              </a:solidFill>
            </a:endParaRPr>
          </a:p>
          <a:p>
            <a:r>
              <a:rPr lang="en-US" altLang="en-US" dirty="0">
                <a:solidFill>
                  <a:srgbClr val="000000"/>
                </a:solidFill>
              </a:rPr>
              <a:t>Started by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 which has </a:t>
            </a:r>
            <a:r>
              <a:rPr lang="ja-JP" altLang="en-US" dirty="0">
                <a:solidFill>
                  <a:srgbClr val="000000"/>
                </a:solidFill>
              </a:rPr>
              <a:t>“</a:t>
            </a:r>
            <a:r>
              <a:rPr lang="en-US" altLang="ja-JP" dirty="0">
                <a:solidFill>
                  <a:srgbClr val="000000"/>
                </a:solidFill>
              </a:rPr>
              <a:t>copyleft</a:t>
            </a:r>
            <a:r>
              <a:rPr lang="ja-JP" altLang="en-US" dirty="0">
                <a:solidFill>
                  <a:srgbClr val="000000"/>
                </a:solidFill>
              </a:rPr>
              <a:t>”</a:t>
            </a:r>
            <a:r>
              <a:rPr lang="en-US" altLang="ja-JP" dirty="0">
                <a:solidFill>
                  <a:srgbClr val="000000"/>
                </a:solidFill>
              </a:rPr>
              <a:t> </a:t>
            </a:r>
            <a:r>
              <a:rPr lang="en-US" altLang="ja-JP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dirty="0"/>
              <a:t>(</a:t>
            </a:r>
            <a:r>
              <a:rPr lang="en-US" altLang="ja-JP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dirty="0"/>
              <a:t>)</a:t>
            </a:r>
          </a:p>
          <a:p>
            <a:pPr lvl="1"/>
            <a:r>
              <a:rPr lang="en-US" altLang="en-US" sz="16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1600" b="1" dirty="0">
                <a:solidFill>
                  <a:srgbClr val="663300"/>
                </a:solidFill>
              </a:rPr>
              <a:t>https://www.gnu.org/philosophy/open-source-misses-the-point.en.html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Examples include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dirty="0"/>
              <a:t>and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dirty="0">
                <a:solidFill>
                  <a:srgbClr val="000000"/>
                </a:solidFill>
              </a:rPr>
              <a:t>(including core of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dirty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Can use VMM like VMware Player (Free on Windows), </a:t>
            </a:r>
            <a:r>
              <a:rPr lang="en-US" altLang="en-US" dirty="0" err="1">
                <a:solidFill>
                  <a:srgbClr val="000000"/>
                </a:solidFill>
              </a:rPr>
              <a:t>Virtualbox</a:t>
            </a:r>
            <a:r>
              <a:rPr lang="en-US" altLang="en-US" dirty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dirty="0"/>
              <a:t>http://www.virtualbox.com) 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Use to run guest operating systems for exploration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6334E2B-E53E-40B6-95AC-130B7A6B180F}"/>
              </a:ext>
            </a:extLst>
          </p:cNvPr>
          <p:cNvCxnSpPr/>
          <p:nvPr/>
        </p:nvCxnSpPr>
        <p:spPr bwMode="auto">
          <a:xfrm>
            <a:off x="0" y="0"/>
            <a:ext cx="914400" cy="0"/>
          </a:xfrm>
          <a:prstGeom prst="line">
            <a:avLst/>
          </a:prstGeom>
          <a:solidFill>
            <a:schemeClr val="accent1"/>
          </a:solidFill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cxnSp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469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Kernel Data Structure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422400" y="2851150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</a:pPr>
            <a:endParaRPr kumimoji="1"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24414396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25256" y="1004888"/>
            <a:ext cx="7493488" cy="2195512"/>
          </a:xfrm>
        </p:spPr>
        <p:txBody>
          <a:bodyPr/>
          <a:lstStyle/>
          <a:p>
            <a:r>
              <a:rPr lang="en-US" altLang="en-US" sz="1800" b="1" dirty="0">
                <a:solidFill>
                  <a:srgbClr val="3366FF"/>
                </a:solidFill>
              </a:rPr>
              <a:t>Binary search tree</a:t>
            </a:r>
            <a:r>
              <a:rPr lang="en-US" altLang="en-US" sz="1800" dirty="0"/>
              <a:t/>
            </a:r>
            <a:br>
              <a:rPr lang="en-US" altLang="en-US" sz="1800" dirty="0"/>
            </a:br>
            <a:r>
              <a:rPr lang="en-US" altLang="en-US" sz="1800" dirty="0"/>
              <a:t>left &lt;= right</a:t>
            </a:r>
          </a:p>
          <a:p>
            <a:pPr lvl="1"/>
            <a:r>
              <a:rPr lang="en-US" altLang="en-US" sz="1800" dirty="0"/>
              <a:t>Search performance is </a:t>
            </a:r>
            <a:r>
              <a:rPr lang="en-US" altLang="en-US" sz="1800" i="1" dirty="0"/>
              <a:t>O(n)</a:t>
            </a:r>
          </a:p>
          <a:p>
            <a:pPr lvl="1"/>
            <a:r>
              <a:rPr lang="en-US" altLang="en-US" sz="1800" b="1" dirty="0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 dirty="0"/>
              <a:t>is </a:t>
            </a:r>
            <a:r>
              <a:rPr lang="en-US" altLang="en-US" sz="1800" i="1" dirty="0"/>
              <a:t>O(</a:t>
            </a:r>
            <a:r>
              <a:rPr lang="en-US" altLang="en-US" sz="1800" i="1" dirty="0" err="1"/>
              <a:t>lg</a:t>
            </a:r>
            <a:r>
              <a:rPr lang="en-US" altLang="en-US" sz="1800" i="1" dirty="0"/>
              <a:t> n</a:t>
            </a:r>
            <a:r>
              <a:rPr lang="en-US" altLang="en-US" sz="1800" i="1" dirty="0" smtClean="0"/>
              <a:t>)</a:t>
            </a:r>
          </a:p>
          <a:p>
            <a:r>
              <a:rPr lang="en-US" altLang="en-US" sz="1800" dirty="0"/>
              <a:t>Balanced binary search tree (known as a red-black tree) used in CPU-scheduling algorithm</a:t>
            </a:r>
            <a:r>
              <a:rPr lang="en-US" altLang="en-US" sz="1800" dirty="0"/>
              <a:t>.</a:t>
            </a:r>
            <a:endParaRPr lang="en-US" altLang="en-US" sz="1800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0" indent="0">
              <a:buNone/>
            </a:pPr>
            <a:endParaRPr lang="en-US" altLang="en-US" dirty="0" smtClean="0"/>
          </a:p>
          <a:p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050" y="3867761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 dirty="0">
                <a:solidFill>
                  <a:srgbClr val="3366FF"/>
                </a:solidFill>
              </a:rPr>
              <a:t>Hash function </a:t>
            </a:r>
            <a:r>
              <a:rPr lang="en-US" altLang="en-US" sz="1800" dirty="0"/>
              <a:t>can create a</a:t>
            </a:r>
            <a:r>
              <a:rPr lang="en-US" altLang="en-US" sz="1800" b="1" dirty="0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endParaRPr lang="en-US" altLang="en-US" sz="1800" b="1" i="1" dirty="0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 dirty="0">
              <a:solidFill>
                <a:srgbClr val="3366FF"/>
              </a:solidFill>
            </a:endParaRPr>
          </a:p>
          <a:p>
            <a:r>
              <a:rPr lang="en-US" altLang="en-US" sz="1800" b="1" dirty="0">
                <a:solidFill>
                  <a:srgbClr val="3366FF"/>
                </a:solidFill>
              </a:rPr>
              <a:t>Bitmap</a:t>
            </a:r>
            <a:r>
              <a:rPr lang="en-US" altLang="en-US" sz="1800" dirty="0"/>
              <a:t> – string of </a:t>
            </a:r>
            <a:r>
              <a:rPr lang="en-US" altLang="en-US" sz="1800" i="1" dirty="0"/>
              <a:t>n</a:t>
            </a:r>
            <a:r>
              <a:rPr lang="en-US" altLang="en-US" sz="1800" dirty="0"/>
              <a:t> binary digits representing the status of </a:t>
            </a:r>
            <a:r>
              <a:rPr lang="en-US" altLang="en-US" sz="1800" i="1" dirty="0"/>
              <a:t>n</a:t>
            </a:r>
            <a:r>
              <a:rPr lang="en-US" altLang="en-US" sz="1800" dirty="0"/>
              <a:t> </a:t>
            </a:r>
            <a:r>
              <a:rPr lang="en-US" altLang="en-US" sz="1800" dirty="0" smtClean="0"/>
              <a:t>items</a:t>
            </a:r>
          </a:p>
          <a:p>
            <a:r>
              <a:rPr lang="en-US" altLang="en-US" sz="1800" dirty="0"/>
              <a:t>A </a:t>
            </a:r>
            <a:r>
              <a:rPr lang="en-US" altLang="en-US" sz="1800" dirty="0" smtClean="0"/>
              <a:t>medium-sized </a:t>
            </a:r>
            <a:r>
              <a:rPr lang="en-US" altLang="en-US" sz="1800" dirty="0" smtClean="0">
                <a:solidFill>
                  <a:srgbClr val="FF0000"/>
                </a:solidFill>
              </a:rPr>
              <a:t>disk drive </a:t>
            </a:r>
            <a:r>
              <a:rPr lang="en-US" altLang="en-US" sz="1800" dirty="0" smtClean="0"/>
              <a:t>might be divided into several thousand individual units, called </a:t>
            </a:r>
            <a:r>
              <a:rPr lang="en-US" altLang="en-US" sz="1800" dirty="0" smtClean="0">
                <a:solidFill>
                  <a:srgbClr val="FF0000"/>
                </a:solidFill>
              </a:rPr>
              <a:t>disk </a:t>
            </a:r>
            <a:r>
              <a:rPr lang="en-US" altLang="en-US" sz="1800" dirty="0">
                <a:solidFill>
                  <a:srgbClr val="FF0000"/>
                </a:solidFill>
              </a:rPr>
              <a:t>blocks</a:t>
            </a:r>
            <a:r>
              <a:rPr lang="en-US" altLang="en-US" sz="1800" dirty="0"/>
              <a:t>. </a:t>
            </a:r>
            <a:r>
              <a:rPr lang="en-US" altLang="en-US" sz="1800" dirty="0" smtClean="0"/>
              <a:t>A </a:t>
            </a:r>
            <a:r>
              <a:rPr lang="en-US" altLang="en-US" sz="1800" dirty="0" smtClean="0">
                <a:solidFill>
                  <a:srgbClr val="FF0000"/>
                </a:solidFill>
              </a:rPr>
              <a:t>bitmap</a:t>
            </a:r>
            <a:r>
              <a:rPr lang="en-US" altLang="en-US" sz="1800" dirty="0" smtClean="0"/>
              <a:t> </a:t>
            </a:r>
            <a:r>
              <a:rPr lang="en-US" altLang="en-US" sz="1800" dirty="0"/>
              <a:t>can be used to indicate the availability of each disk block.</a:t>
            </a:r>
            <a:endParaRPr lang="en-US" altLang="en-US" sz="1800" dirty="0"/>
          </a:p>
          <a:p>
            <a:r>
              <a:rPr lang="en-US" altLang="en-US" sz="1800" dirty="0"/>
              <a:t>Linux data structures defined in </a:t>
            </a:r>
            <a:r>
              <a:rPr lang="en-US" altLang="en-US" sz="1800" b="1" i="1" dirty="0"/>
              <a:t>include</a:t>
            </a:r>
            <a:r>
              <a:rPr lang="en-US" altLang="en-US" sz="1800" dirty="0"/>
              <a:t> files 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linux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list.h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linux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kfifo.h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&gt;, &lt;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linux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rbtree.h</a:t>
            </a:r>
            <a:r>
              <a:rPr lang="en-US" alt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427712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dirty="0"/>
              <a:t>Depends on the point of view</a:t>
            </a:r>
          </a:p>
          <a:p>
            <a:r>
              <a:rPr lang="en-US" altLang="en-US" dirty="0"/>
              <a:t>Users want convenience,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dirty="0"/>
              <a:t>and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dirty="0"/>
              <a:t>Don</a:t>
            </a:r>
            <a:r>
              <a:rPr lang="ja-JP" altLang="en-US" dirty="0"/>
              <a:t>’</a:t>
            </a:r>
            <a:r>
              <a:rPr lang="en-US" altLang="ja-JP" dirty="0"/>
              <a:t>t care about </a:t>
            </a:r>
            <a:r>
              <a:rPr lang="en-US" altLang="ja-JP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dirty="0"/>
              <a:t>But </a:t>
            </a:r>
            <a:r>
              <a:rPr lang="en-US" altLang="en-US" dirty="0">
                <a:solidFill>
                  <a:srgbClr val="FF0000"/>
                </a:solidFill>
              </a:rPr>
              <a:t>shared computer </a:t>
            </a:r>
            <a:r>
              <a:rPr lang="en-US" altLang="en-US" dirty="0"/>
              <a:t>such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dirty="0"/>
              <a:t> must keep all users happy</a:t>
            </a:r>
          </a:p>
          <a:p>
            <a:pPr lvl="1"/>
            <a:r>
              <a:rPr lang="en-US" altLang="en-US" dirty="0"/>
              <a:t>Operating system is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dirty="0"/>
              <a:t>making </a:t>
            </a:r>
            <a:r>
              <a:rPr lang="en-US" altLang="en-US" dirty="0">
                <a:solidFill>
                  <a:srgbClr val="FF0000"/>
                </a:solidFill>
              </a:rPr>
              <a:t>efficient use of HW </a:t>
            </a:r>
            <a:r>
              <a:rPr lang="en-US" altLang="en-US" dirty="0"/>
              <a:t>and managing execution of user programs</a:t>
            </a:r>
          </a:p>
          <a:p>
            <a:r>
              <a:rPr lang="en-US" altLang="en-US" dirty="0"/>
              <a:t>Users of dedicate systems such as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dirty="0"/>
              <a:t> have dedicated resources but frequently use shared resources from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Mobile devices like </a:t>
            </a:r>
            <a:r>
              <a:rPr lang="en-US" altLang="en-US" dirty="0">
                <a:solidFill>
                  <a:srgbClr val="FF0000"/>
                </a:solidFill>
              </a:rPr>
              <a:t>smartphones and tablets </a:t>
            </a:r>
            <a:r>
              <a:rPr lang="en-US" altLang="en-US" dirty="0">
                <a:solidFill>
                  <a:srgbClr val="000000"/>
                </a:solidFill>
              </a:rPr>
              <a:t>are resource poor,  optimized for usability and battery life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dirty="0">
                <a:solidFill>
                  <a:srgbClr val="000000"/>
                </a:solidFill>
              </a:rPr>
              <a:t>Some computers </a:t>
            </a:r>
            <a:r>
              <a:rPr lang="en-US" altLang="en-US" dirty="0">
                <a:solidFill>
                  <a:srgbClr val="FF0000"/>
                </a:solidFill>
              </a:rPr>
              <a:t>have little or no user interface</a:t>
            </a:r>
            <a:r>
              <a:rPr lang="en-US" altLang="en-US" dirty="0">
                <a:solidFill>
                  <a:srgbClr val="000000"/>
                </a:solidFill>
              </a:rPr>
              <a:t>, such as embedded computers in devices and automobiles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Run primarily without user intervention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dirty="0"/>
              <a:t>Term OS covers many roles</a:t>
            </a:r>
          </a:p>
          <a:p>
            <a:pPr lvl="1"/>
            <a:r>
              <a:rPr lang="en-US" altLang="en-US" dirty="0"/>
              <a:t>Because of myriad designs and uses of OSes</a:t>
            </a:r>
          </a:p>
          <a:p>
            <a:pPr lvl="1"/>
            <a:r>
              <a:rPr lang="en-US" altLang="en-US" dirty="0"/>
              <a:t>Present in toasters through ships, spacecraft, game machines, TVs and industrial control systems</a:t>
            </a:r>
          </a:p>
          <a:p>
            <a:pPr lvl="1"/>
            <a:r>
              <a:rPr lang="en-US" altLang="en-US" dirty="0"/>
              <a:t>Born when </a:t>
            </a:r>
            <a:r>
              <a:rPr lang="en-US" altLang="en-US" dirty="0">
                <a:solidFill>
                  <a:srgbClr val="FF0000"/>
                </a:solidFill>
              </a:rPr>
              <a:t>fixed use computers for military </a:t>
            </a:r>
            <a:r>
              <a:rPr lang="en-US" altLang="en-US" dirty="0"/>
              <a:t>became more </a:t>
            </a:r>
            <a:r>
              <a:rPr lang="en-US" altLang="en-US" dirty="0">
                <a:solidFill>
                  <a:srgbClr val="FF0000"/>
                </a:solidFill>
              </a:rPr>
              <a:t>general purpose </a:t>
            </a:r>
            <a:r>
              <a:rPr lang="en-US" altLang="en-US" dirty="0"/>
              <a:t>and needed resource management and program control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dirty="0"/>
              <a:t>No universally accepted definition</a:t>
            </a:r>
          </a:p>
          <a:p>
            <a:r>
              <a:rPr lang="ja-JP" altLang="en-US" dirty="0"/>
              <a:t>“</a:t>
            </a:r>
            <a:r>
              <a:rPr lang="en-US" altLang="ja-JP" dirty="0"/>
              <a:t>Everything a vendor ships when you order an operating system</a:t>
            </a:r>
            <a:r>
              <a:rPr lang="ja-JP" altLang="en-US" dirty="0"/>
              <a:t>”</a:t>
            </a:r>
            <a:r>
              <a:rPr lang="en-US" altLang="ja-JP" dirty="0"/>
              <a:t> is a good approximation</a:t>
            </a:r>
          </a:p>
          <a:p>
            <a:pPr lvl="1"/>
            <a:r>
              <a:rPr lang="en-US" altLang="en-US" dirty="0"/>
              <a:t>But varies wildly</a:t>
            </a:r>
          </a:p>
          <a:p>
            <a:r>
              <a:rPr lang="ja-JP" altLang="en-US" dirty="0"/>
              <a:t>“</a:t>
            </a:r>
            <a:r>
              <a:rPr lang="en-US" altLang="ja-JP" dirty="0">
                <a:solidFill>
                  <a:srgbClr val="FF0000"/>
                </a:solidFill>
              </a:rPr>
              <a:t>The one program running at all times on the computer</a:t>
            </a:r>
            <a:r>
              <a:rPr lang="ja-JP" altLang="en-US" dirty="0"/>
              <a:t>”</a:t>
            </a:r>
            <a:r>
              <a:rPr lang="en-US" altLang="ja-JP" dirty="0"/>
              <a:t> is the </a:t>
            </a:r>
            <a:r>
              <a:rPr lang="en-US" altLang="ja-JP" b="1" dirty="0">
                <a:solidFill>
                  <a:srgbClr val="006699"/>
                </a:solidFill>
                <a:latin typeface="+mj-lt"/>
              </a:rPr>
              <a:t>kernel, </a:t>
            </a:r>
            <a:r>
              <a:rPr lang="en-US" altLang="ja-JP" dirty="0"/>
              <a:t>part of the operating system</a:t>
            </a:r>
          </a:p>
          <a:p>
            <a:r>
              <a:rPr lang="en-US" altLang="ja-JP" dirty="0"/>
              <a:t>Everything else is either</a:t>
            </a:r>
          </a:p>
          <a:p>
            <a:pPr lvl="1"/>
            <a:r>
              <a:rPr lang="en-US" altLang="ja-JP" dirty="0"/>
              <a:t>A </a:t>
            </a:r>
            <a:r>
              <a:rPr lang="en-US" altLang="ja-JP" b="1" i="1" dirty="0">
                <a:solidFill>
                  <a:srgbClr val="006699"/>
                </a:solidFill>
                <a:latin typeface="+mj-lt"/>
              </a:rPr>
              <a:t>system program</a:t>
            </a:r>
            <a:r>
              <a:rPr lang="en-US" altLang="ja-JP" b="1" dirty="0">
                <a:solidFill>
                  <a:srgbClr val="3366FF"/>
                </a:solidFill>
              </a:rPr>
              <a:t> </a:t>
            </a:r>
            <a:r>
              <a:rPr lang="en-US" altLang="ja-JP" dirty="0"/>
              <a:t>(ships with the operating system, but not part of the kernel) , or</a:t>
            </a:r>
          </a:p>
          <a:p>
            <a:pPr lvl="1"/>
            <a:r>
              <a:rPr lang="en-US" altLang="ja-JP" dirty="0"/>
              <a:t>An </a:t>
            </a:r>
            <a:r>
              <a:rPr lang="en-US" altLang="ja-JP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dirty="0"/>
              <a:t>, all programs not associated with the operating system</a:t>
            </a:r>
          </a:p>
          <a:p>
            <a:r>
              <a:rPr lang="en-US" altLang="en-US" dirty="0"/>
              <a:t>Today’s OSes for general purpose and mobile computing also include </a:t>
            </a:r>
            <a:r>
              <a:rPr lang="en-US" altLang="en-US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dirty="0"/>
              <a:t> – a set of software frameworks that provide </a:t>
            </a:r>
            <a:r>
              <a:rPr lang="en-US" altLang="en-US" dirty="0">
                <a:solidFill>
                  <a:srgbClr val="FF0000"/>
                </a:solidFill>
              </a:rPr>
              <a:t>additional services to application developers </a:t>
            </a:r>
            <a:r>
              <a:rPr lang="en-US" altLang="en-US" dirty="0"/>
              <a:t>such as </a:t>
            </a:r>
            <a:r>
              <a:rPr lang="en-US" altLang="en-US" dirty="0">
                <a:solidFill>
                  <a:srgbClr val="FF0000"/>
                </a:solidFill>
              </a:rPr>
              <a:t>databases, multimedia, graphics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15370</TotalTime>
  <Words>3637</Words>
  <Application>Microsoft Office PowerPoint</Application>
  <PresentationFormat>On-screen Show (4:3)</PresentationFormat>
  <Paragraphs>429</Paragraphs>
  <Slides>66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8" baseType="lpstr">
      <vt:lpstr>MS PGothic</vt:lpstr>
      <vt:lpstr>MS PGothic</vt:lpstr>
      <vt:lpstr>Arial</vt:lpstr>
      <vt:lpstr>Courier New</vt:lpstr>
      <vt:lpstr>Helvetica</vt:lpstr>
      <vt:lpstr>Monotype Sorts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Defining Operating Systems</vt:lpstr>
      <vt:lpstr>Operating System Definition</vt:lpstr>
      <vt:lpstr>PowerPoint Presentation</vt:lpstr>
      <vt:lpstr>Computer System Organization</vt:lpstr>
      <vt:lpstr>Computer-System Operation</vt:lpstr>
      <vt:lpstr>Common Functions of Interrupts</vt:lpstr>
      <vt:lpstr>Interrupt Timeline</vt:lpstr>
      <vt:lpstr>Interrupt Handling</vt:lpstr>
      <vt:lpstr>Interrupt-drive I/O Cycle</vt:lpstr>
      <vt:lpstr>I/O Structure</vt:lpstr>
      <vt:lpstr>I/O Structure (Cont.)</vt:lpstr>
      <vt:lpstr>How a Modern Computer Works</vt:lpstr>
      <vt:lpstr>Direct Memory Access Structure</vt:lpstr>
      <vt:lpstr>PowerPoint Presentation</vt:lpstr>
      <vt:lpstr>Storage Structure</vt:lpstr>
      <vt:lpstr>Storage Structure (Cont.)</vt:lpstr>
      <vt:lpstr>Storage Hierarchy</vt:lpstr>
      <vt:lpstr>Storage-Device Hierarchy</vt:lpstr>
      <vt:lpstr>Dual-mode Operation</vt:lpstr>
      <vt:lpstr>Transition from User to Kernel Mode</vt:lpstr>
      <vt:lpstr>Computer Startup</vt:lpstr>
      <vt:lpstr>Operating-System Operations</vt:lpstr>
      <vt:lpstr>Multiprogramming (Batch system)</vt:lpstr>
      <vt:lpstr>Multitasking (Timesharing)</vt:lpstr>
      <vt:lpstr>Memory Layout for Multiprogrammed System</vt:lpstr>
      <vt:lpstr>Timer</vt:lpstr>
      <vt:lpstr>Process Management</vt:lpstr>
      <vt:lpstr>Process Management Activities</vt:lpstr>
      <vt:lpstr>Memory Management</vt:lpstr>
      <vt:lpstr>File-system Management</vt:lpstr>
      <vt:lpstr>Mass-Storage Management</vt:lpstr>
      <vt:lpstr>Caching</vt:lpstr>
      <vt:lpstr>Protection and Security</vt:lpstr>
      <vt:lpstr>Virtualization</vt:lpstr>
      <vt:lpstr>Computing Environments - Virtualization</vt:lpstr>
      <vt:lpstr>Distributed Systems</vt:lpstr>
      <vt:lpstr>PowerPoint Presentation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Presentation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Presentation</vt:lpstr>
      <vt:lpstr>Real-Time Embedded Systems</vt:lpstr>
      <vt:lpstr>Free and Open-Source Operating Systems</vt:lpstr>
      <vt:lpstr>Kernel Data Structure</vt:lpstr>
      <vt:lpstr>Kernel Data Structures</vt:lpstr>
      <vt:lpstr>Kernel Data Structures</vt:lpstr>
      <vt:lpstr>Kernel Data Structures</vt:lpstr>
      <vt:lpstr>End of Chapter 1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IITP</cp:lastModifiedBy>
  <cp:revision>329</cp:revision>
  <cp:lastPrinted>2001-06-14T13:58:17Z</cp:lastPrinted>
  <dcterms:created xsi:type="dcterms:W3CDTF">2011-01-13T23:43:38Z</dcterms:created>
  <dcterms:modified xsi:type="dcterms:W3CDTF">2025-08-06T05:13:15Z</dcterms:modified>
</cp:coreProperties>
</file>

<file path=docProps/thumbnail.jpeg>
</file>